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284" r:id="rId2"/>
    <p:sldId id="348" r:id="rId3"/>
    <p:sldId id="343" r:id="rId4"/>
    <p:sldId id="322" r:id="rId5"/>
    <p:sldId id="323" r:id="rId6"/>
    <p:sldId id="345" r:id="rId7"/>
    <p:sldId id="324" r:id="rId8"/>
    <p:sldId id="293" r:id="rId9"/>
    <p:sldId id="332" r:id="rId10"/>
    <p:sldId id="338" r:id="rId11"/>
    <p:sldId id="339" r:id="rId12"/>
    <p:sldId id="340" r:id="rId13"/>
    <p:sldId id="347" r:id="rId14"/>
  </p:sldIdLst>
  <p:sldSz cx="6858000" cy="9906000" type="A4"/>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21" userDrawn="1">
          <p15:clr>
            <a:srgbClr val="A4A3A4"/>
          </p15:clr>
        </p15:guide>
        <p15:guide id="2" orient="horz" pos="1089" userDrawn="1">
          <p15:clr>
            <a:srgbClr val="A4A3A4"/>
          </p15:clr>
        </p15:guide>
        <p15:guide id="3" orient="horz" pos="630" userDrawn="1">
          <p15:clr>
            <a:srgbClr val="A4A3A4"/>
          </p15:clr>
        </p15:guide>
        <p15:guide id="4" orient="horz" pos="5479" userDrawn="1">
          <p15:clr>
            <a:srgbClr val="A4A3A4"/>
          </p15:clr>
        </p15:guide>
        <p15:guide id="5" pos="2160" userDrawn="1">
          <p15:clr>
            <a:srgbClr val="A4A3A4"/>
          </p15:clr>
        </p15:guide>
        <p15:guide id="6" pos="255" userDrawn="1">
          <p15:clr>
            <a:srgbClr val="A4A3A4"/>
          </p15:clr>
        </p15:guide>
        <p15:guide id="7" pos="3997" userDrawn="1">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nette Seargent" initials="AS" lastIdx="2" clrIdx="6">
    <p:extLst>
      <p:ext uri="{19B8F6BF-5375-455C-9EA6-DF929625EA0E}">
        <p15:presenceInfo xmlns:p15="http://schemas.microsoft.com/office/powerpoint/2012/main" userId="S-1-5-21-2783215019-4179593533-1867010617-1279" providerId="AD"/>
      </p:ext>
    </p:extLst>
  </p:cmAuthor>
  <p:cmAuthor id="1" name="Karan Bhogale" initials="KB" lastIdx="6" clrIdx="0">
    <p:extLst>
      <p:ext uri="{19B8F6BF-5375-455C-9EA6-DF929625EA0E}">
        <p15:presenceInfo xmlns:p15="http://schemas.microsoft.com/office/powerpoint/2012/main" userId="S-1-5-21-2783215019-4179593533-1867010617-4687" providerId="AD"/>
      </p:ext>
    </p:extLst>
  </p:cmAuthor>
  <p:cmAuthor id="2" name="TG25Feb" initials="TG25Feb" lastIdx="7" clrIdx="1">
    <p:extLst>
      <p:ext uri="{19B8F6BF-5375-455C-9EA6-DF929625EA0E}">
        <p15:presenceInfo xmlns:p15="http://schemas.microsoft.com/office/powerpoint/2012/main" userId="TG25Feb" providerId="None"/>
      </p:ext>
    </p:extLst>
  </p:cmAuthor>
  <p:cmAuthor id="3" name="Daniel Walmsley" initials="DRW" lastIdx="13" clrIdx="2">
    <p:extLst>
      <p:ext uri="{19B8F6BF-5375-455C-9EA6-DF929625EA0E}">
        <p15:presenceInfo xmlns:p15="http://schemas.microsoft.com/office/powerpoint/2012/main" userId="Daniel Walmsley" providerId="None"/>
      </p:ext>
    </p:extLst>
  </p:cmAuthor>
  <p:cmAuthor id="4" name="Karan Bhogale" initials="KB [2]" lastIdx="6" clrIdx="3">
    <p:extLst>
      <p:ext uri="{19B8F6BF-5375-455C-9EA6-DF929625EA0E}">
        <p15:presenceInfo xmlns:p15="http://schemas.microsoft.com/office/powerpoint/2012/main" userId="S::karan.bhogale@qca.org.au::3ab9c1ab-545d-4c29-b360-4c2653521ab2" providerId="AD"/>
      </p:ext>
    </p:extLst>
  </p:cmAuthor>
  <p:cmAuthor id="5" name="Emma Green" initials="EG" lastIdx="3" clrIdx="4">
    <p:extLst>
      <p:ext uri="{19B8F6BF-5375-455C-9EA6-DF929625EA0E}">
        <p15:presenceInfo xmlns:p15="http://schemas.microsoft.com/office/powerpoint/2012/main" userId="24cc64670778cd28" providerId="Windows Live"/>
      </p:ext>
    </p:extLst>
  </p:cmAuthor>
  <p:cmAuthor id="6" name="17 Oct " initials="17 Oct" lastIdx="6" clrIdx="5">
    <p:extLst>
      <p:ext uri="{19B8F6BF-5375-455C-9EA6-DF929625EA0E}">
        <p15:presenceInfo xmlns:p15="http://schemas.microsoft.com/office/powerpoint/2012/main" userId="17 Oct "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B9661"/>
    <a:srgbClr val="F1E8F8"/>
    <a:srgbClr val="86BBD8"/>
    <a:srgbClr val="6F517E"/>
    <a:srgbClr val="28D4CB"/>
    <a:srgbClr val="FF0000"/>
    <a:srgbClr val="52A4B6"/>
    <a:srgbClr val="22566B"/>
    <a:srgbClr val="99CCFF"/>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13" autoAdjust="0"/>
    <p:restoredTop sz="95065" autoAdjust="0"/>
  </p:normalViewPr>
  <p:slideViewPr>
    <p:cSldViewPr showGuides="1">
      <p:cViewPr varScale="1">
        <p:scale>
          <a:sx n="50" d="100"/>
          <a:sy n="50" d="100"/>
        </p:scale>
        <p:origin x="2754" y="54"/>
      </p:cViewPr>
      <p:guideLst>
        <p:guide orient="horz" pos="1221"/>
        <p:guide orient="horz" pos="1089"/>
        <p:guide orient="horz" pos="630"/>
        <p:guide orient="horz" pos="5479"/>
        <p:guide pos="2160"/>
        <p:guide pos="255"/>
        <p:guide pos="3997"/>
      </p:guideLst>
    </p:cSldViewPr>
  </p:slideViewPr>
  <p:outlineViewPr>
    <p:cViewPr>
      <p:scale>
        <a:sx n="33" d="100"/>
        <a:sy n="33" d="100"/>
      </p:scale>
      <p:origin x="0" y="-1158"/>
    </p:cViewPr>
  </p:outlineViewPr>
  <p:notesTextViewPr>
    <p:cViewPr>
      <p:scale>
        <a:sx n="1" d="1"/>
        <a:sy n="1" d="1"/>
      </p:scale>
      <p:origin x="0" y="0"/>
    </p:cViewPr>
  </p:notesTextViewPr>
  <p:sorterViewPr>
    <p:cViewPr>
      <p:scale>
        <a:sx n="100" d="100"/>
        <a:sy n="100" d="100"/>
      </p:scale>
      <p:origin x="0" y="-564"/>
    </p:cViewPr>
  </p:sorterViewPr>
  <p:notesViewPr>
    <p:cSldViewPr showGuides="1">
      <p:cViewPr varScale="1">
        <p:scale>
          <a:sx n="117" d="100"/>
          <a:sy n="117" d="100"/>
        </p:scale>
        <p:origin x="2064" y="84"/>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Bill_Impact_Pre_DMO_Adj!$P$20</c:f>
              <c:strCache>
                <c:ptCount val="1"/>
                <c:pt idx="0">
                  <c:v>Retail</c:v>
                </c:pt>
              </c:strCache>
            </c:strRef>
          </c:tx>
          <c:spPr>
            <a:solidFill>
              <a:srgbClr val="EB966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Bill_Impact_Pre_DMO_Adj!$Q$19:$R$19</c:f>
              <c:strCache>
                <c:ptCount val="2"/>
                <c:pt idx="0">
                  <c:v>Residential</c:v>
                </c:pt>
                <c:pt idx="1">
                  <c:v>Small business</c:v>
                </c:pt>
              </c:strCache>
            </c:strRef>
          </c:cat>
          <c:val>
            <c:numRef>
              <c:f>Bill_Impact_Pre_DMO_Adj!$Q$20:$R$20</c:f>
              <c:numCache>
                <c:formatCode>0.00%</c:formatCode>
                <c:ptCount val="2"/>
                <c:pt idx="0">
                  <c:v>0.17638405666319742</c:v>
                </c:pt>
                <c:pt idx="1">
                  <c:v>0.17467367667447434</c:v>
                </c:pt>
              </c:numCache>
            </c:numRef>
          </c:val>
          <c:extLst>
            <c:ext xmlns:c16="http://schemas.microsoft.com/office/drawing/2014/chart" uri="{C3380CC4-5D6E-409C-BE32-E72D297353CC}">
              <c16:uniqueId val="{00000000-4544-45B5-A26B-DF0632B5EC4D}"/>
            </c:ext>
          </c:extLst>
        </c:ser>
        <c:ser>
          <c:idx val="1"/>
          <c:order val="1"/>
          <c:tx>
            <c:strRef>
              <c:f>Bill_Impact_Pre_DMO_Adj!$P$21</c:f>
              <c:strCache>
                <c:ptCount val="1"/>
                <c:pt idx="0">
                  <c:v>Energy</c:v>
                </c:pt>
              </c:strCache>
            </c:strRef>
          </c:tx>
          <c:spPr>
            <a:solidFill>
              <a:srgbClr val="6F517E"/>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Bill_Impact_Pre_DMO_Adj!$Q$19:$R$19</c:f>
              <c:strCache>
                <c:ptCount val="2"/>
                <c:pt idx="0">
                  <c:v>Residential</c:v>
                </c:pt>
                <c:pt idx="1">
                  <c:v>Small business</c:v>
                </c:pt>
              </c:strCache>
            </c:strRef>
          </c:cat>
          <c:val>
            <c:numRef>
              <c:f>Bill_Impact_Pre_DMO_Adj!$Q$21:$R$21</c:f>
              <c:numCache>
                <c:formatCode>0.00%</c:formatCode>
                <c:ptCount val="2"/>
                <c:pt idx="0">
                  <c:v>0.36512113822622855</c:v>
                </c:pt>
                <c:pt idx="1">
                  <c:v>0.3730361928162399</c:v>
                </c:pt>
              </c:numCache>
            </c:numRef>
          </c:val>
          <c:extLst>
            <c:ext xmlns:c16="http://schemas.microsoft.com/office/drawing/2014/chart" uri="{C3380CC4-5D6E-409C-BE32-E72D297353CC}">
              <c16:uniqueId val="{00000001-4544-45B5-A26B-DF0632B5EC4D}"/>
            </c:ext>
          </c:extLst>
        </c:ser>
        <c:ser>
          <c:idx val="2"/>
          <c:order val="2"/>
          <c:tx>
            <c:strRef>
              <c:f>Bill_Impact_Pre_DMO_Adj!$P$22</c:f>
              <c:strCache>
                <c:ptCount val="1"/>
                <c:pt idx="0">
                  <c:v>Network</c:v>
                </c:pt>
              </c:strCache>
            </c:strRef>
          </c:tx>
          <c:spPr>
            <a:solidFill>
              <a:srgbClr val="86BBD8"/>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Bill_Impact_Pre_DMO_Adj!$Q$19:$R$19</c:f>
              <c:strCache>
                <c:ptCount val="2"/>
                <c:pt idx="0">
                  <c:v>Residential</c:v>
                </c:pt>
                <c:pt idx="1">
                  <c:v>Small business</c:v>
                </c:pt>
              </c:strCache>
            </c:strRef>
          </c:cat>
          <c:val>
            <c:numRef>
              <c:f>Bill_Impact_Pre_DMO_Adj!$Q$22:$R$22</c:f>
              <c:numCache>
                <c:formatCode>0.00%</c:formatCode>
                <c:ptCount val="2"/>
                <c:pt idx="0">
                  <c:v>0.40309663030429121</c:v>
                </c:pt>
                <c:pt idx="1">
                  <c:v>0.39665001388570853</c:v>
                </c:pt>
              </c:numCache>
            </c:numRef>
          </c:val>
          <c:extLst>
            <c:ext xmlns:c16="http://schemas.microsoft.com/office/drawing/2014/chart" uri="{C3380CC4-5D6E-409C-BE32-E72D297353CC}">
              <c16:uniqueId val="{00000002-4544-45B5-A26B-DF0632B5EC4D}"/>
            </c:ext>
          </c:extLst>
        </c:ser>
        <c:ser>
          <c:idx val="3"/>
          <c:order val="3"/>
          <c:tx>
            <c:strRef>
              <c:f>Bill_Impact_Pre_DMO_Adj!$P$23</c:f>
              <c:strCache>
                <c:ptCount val="1"/>
                <c:pt idx="0">
                  <c:v>Other</c:v>
                </c:pt>
              </c:strCache>
            </c:strRef>
          </c:tx>
          <c:spPr>
            <a:solidFill>
              <a:srgbClr val="92D05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Bill_Impact_Pre_DMO_Adj!$Q$19:$R$19</c:f>
              <c:strCache>
                <c:ptCount val="2"/>
                <c:pt idx="0">
                  <c:v>Residential</c:v>
                </c:pt>
                <c:pt idx="1">
                  <c:v>Small business</c:v>
                </c:pt>
              </c:strCache>
            </c:strRef>
          </c:cat>
          <c:val>
            <c:numRef>
              <c:f>Bill_Impact_Pre_DMO_Adj!$Q$23:$R$23</c:f>
              <c:numCache>
                <c:formatCode>0.00%</c:formatCode>
                <c:ptCount val="2"/>
                <c:pt idx="0">
                  <c:v>5.5344693336785614E-2</c:v>
                </c:pt>
                <c:pt idx="1">
                  <c:v>5.5636902456828882E-2</c:v>
                </c:pt>
              </c:numCache>
            </c:numRef>
          </c:val>
          <c:extLst>
            <c:ext xmlns:c16="http://schemas.microsoft.com/office/drawing/2014/chart" uri="{C3380CC4-5D6E-409C-BE32-E72D297353CC}">
              <c16:uniqueId val="{00000003-4544-45B5-A26B-DF0632B5EC4D}"/>
            </c:ext>
          </c:extLst>
        </c:ser>
        <c:dLbls>
          <c:showLegendKey val="0"/>
          <c:showVal val="0"/>
          <c:showCatName val="0"/>
          <c:showSerName val="0"/>
          <c:showPercent val="0"/>
          <c:showBubbleSize val="0"/>
        </c:dLbls>
        <c:gapWidth val="50"/>
        <c:overlap val="100"/>
        <c:axId val="1793676879"/>
        <c:axId val="1793676463"/>
      </c:barChart>
      <c:catAx>
        <c:axId val="1793676879"/>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1" i="0" u="none" strike="noStrike" kern="1200" spc="100" baseline="0">
                <a:solidFill>
                  <a:schemeClr val="bg1"/>
                </a:solidFill>
                <a:latin typeface="+mn-lt"/>
                <a:ea typeface="+mn-ea"/>
                <a:cs typeface="+mn-cs"/>
              </a:defRPr>
            </a:pPr>
            <a:endParaRPr lang="en-US"/>
          </a:p>
        </c:txPr>
        <c:crossAx val="1793676463"/>
        <c:crosses val="autoZero"/>
        <c:auto val="1"/>
        <c:lblAlgn val="ctr"/>
        <c:lblOffset val="100"/>
        <c:noMultiLvlLbl val="0"/>
      </c:catAx>
      <c:valAx>
        <c:axId val="1793676463"/>
        <c:scaling>
          <c:orientation val="minMax"/>
        </c:scaling>
        <c:delete val="0"/>
        <c:axPos val="l"/>
        <c:majorGridlines>
          <c:spPr>
            <a:ln w="9525" cap="flat" cmpd="sng" algn="ctr">
              <a:solidFill>
                <a:schemeClr val="tx1">
                  <a:lumMod val="15000"/>
                  <a:lumOff val="85000"/>
                </a:schemeClr>
              </a:solidFill>
              <a:prstDash val="sysDot"/>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crossAx val="179367687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7F6B79-09DD-4804-9C3D-FFF36EDE944A}"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3D6469DA-D07E-437E-A586-F726D51F0C05}">
      <dgm:prSet phldrT="[Text]"/>
      <dgm:spPr>
        <a:xfrm>
          <a:off x="467341" y="109"/>
          <a:ext cx="1585188" cy="396297"/>
        </a:xfrm>
        <a:prstGeom prst="roundRect">
          <a:avLst>
            <a:gd name="adj" fmla="val 10000"/>
          </a:avLst>
        </a:prstGeom>
        <a:solidFill>
          <a:schemeClr val="bg1">
            <a:lumMod val="85000"/>
          </a:schemeClr>
        </a:solidFill>
        <a:ln w="25400" cap="flat" cmpd="sng" algn="ctr">
          <a:solidFill>
            <a:sysClr val="window" lastClr="FFFFFF">
              <a:hueOff val="0"/>
              <a:satOff val="0"/>
              <a:lumOff val="0"/>
              <a:alphaOff val="0"/>
            </a:sysClr>
          </a:solidFill>
          <a:prstDash val="solid"/>
        </a:ln>
        <a:effectLst/>
      </dgm:spPr>
      <dgm:t>
        <a:bodyPr/>
        <a:lstStyle/>
        <a:p>
          <a:r>
            <a:rPr lang="en-US" dirty="0">
              <a:solidFill>
                <a:schemeClr val="tx1"/>
              </a:solidFill>
              <a:latin typeface="Calibri"/>
              <a:ea typeface="+mn-ea"/>
              <a:cs typeface="+mn-cs"/>
            </a:rPr>
            <a:t>Initial stage</a:t>
          </a:r>
        </a:p>
      </dgm:t>
    </dgm:pt>
    <dgm:pt modelId="{5394795E-7BB5-4DE6-8FA5-430CB5EF83BF}" type="parTrans" cxnId="{8FB9BF1A-E1E3-4F1E-ADD1-4164AE5760AC}">
      <dgm:prSet/>
      <dgm:spPr/>
      <dgm:t>
        <a:bodyPr/>
        <a:lstStyle/>
        <a:p>
          <a:endParaRPr lang="en-US"/>
        </a:p>
      </dgm:t>
    </dgm:pt>
    <dgm:pt modelId="{CD5F6944-4689-49F6-AB28-E071253AE442}" type="sibTrans" cxnId="{8FB9BF1A-E1E3-4F1E-ADD1-4164AE5760AC}">
      <dgm:prSet/>
      <dgm:spPr/>
      <dgm:t>
        <a:bodyPr/>
        <a:lstStyle/>
        <a:p>
          <a:endParaRPr lang="en-US"/>
        </a:p>
      </dgm:t>
    </dgm:pt>
    <dgm:pt modelId="{D0062E42-B07A-4E5C-8B97-46182EABBB94}">
      <dgm:prSet phldrT="[Text]"/>
      <dgm:spPr>
        <a:xfrm>
          <a:off x="467341" y="535110"/>
          <a:ext cx="1585188" cy="396297"/>
        </a:xfrm>
        <a:prstGeom prst="roundRect">
          <a:avLst>
            <a:gd name="adj" fmla="val 10000"/>
          </a:avLst>
        </a:prstGeom>
        <a:solidFill>
          <a:schemeClr val="bg1">
            <a:lumMod val="85000"/>
          </a:schemeClr>
        </a:solidFill>
        <a:ln w="25400" cap="flat" cmpd="sng" algn="ctr">
          <a:solidFill>
            <a:srgbClr val="00944D">
              <a:alpha val="20000"/>
            </a:srgbClr>
          </a:solidFill>
          <a:prstDash val="solid"/>
        </a:ln>
        <a:effectLst/>
      </dgm:spPr>
      <dgm:t>
        <a:bodyPr/>
        <a:lstStyle/>
        <a:p>
          <a:r>
            <a:rPr lang="en-US" dirty="0">
              <a:solidFill>
                <a:sysClr val="windowText" lastClr="000000">
                  <a:hueOff val="0"/>
                  <a:satOff val="0"/>
                  <a:lumOff val="0"/>
                  <a:alphaOff val="0"/>
                </a:sysClr>
              </a:solidFill>
              <a:latin typeface="Calibri"/>
              <a:ea typeface="+mn-ea"/>
              <a:cs typeface="+mn-cs"/>
            </a:rPr>
            <a:t>ICP released                     11 December 2019</a:t>
          </a:r>
        </a:p>
      </dgm:t>
    </dgm:pt>
    <dgm:pt modelId="{68348903-FCA8-4ACB-B6DA-10DBAB213893}" type="parTrans" cxnId="{3B44B489-4383-4AAE-9346-77685B16A8D0}">
      <dgm:prSet/>
      <dgm:spPr>
        <a:xfrm rot="5400000">
          <a:off x="1225259" y="431082"/>
          <a:ext cx="69351" cy="69351"/>
        </a:xfrm>
        <a:prstGeom prst="rightArrow">
          <a:avLst>
            <a:gd name="adj1" fmla="val 66700"/>
            <a:gd name="adj2" fmla="val 50000"/>
          </a:avLst>
        </a:prstGeom>
        <a:solidFill>
          <a:srgbClr val="0093D0">
            <a:tint val="60000"/>
            <a:hueOff val="0"/>
            <a:satOff val="0"/>
            <a:lumOff val="0"/>
            <a:alphaOff val="0"/>
          </a:srgbClr>
        </a:solidFill>
        <a:ln>
          <a:noFill/>
        </a:ln>
        <a:effectLst/>
      </dgm:spPr>
      <dgm:t>
        <a:bodyPr/>
        <a:lstStyle/>
        <a:p>
          <a:endParaRPr lang="en-US"/>
        </a:p>
      </dgm:t>
    </dgm:pt>
    <dgm:pt modelId="{538FDAE3-EE34-4388-8CF4-F7A64DB54E66}" type="sibTrans" cxnId="{3B44B489-4383-4AAE-9346-77685B16A8D0}">
      <dgm:prSet/>
      <dgm:spPr>
        <a:xfrm rot="5400000">
          <a:off x="1225259" y="966084"/>
          <a:ext cx="69351" cy="69351"/>
        </a:xfrm>
        <a:prstGeom prst="rightArrow">
          <a:avLst>
            <a:gd name="adj1" fmla="val 66700"/>
            <a:gd name="adj2" fmla="val 50000"/>
          </a:avLst>
        </a:prstGeom>
        <a:solidFill>
          <a:srgbClr val="0093D0">
            <a:tint val="60000"/>
            <a:hueOff val="0"/>
            <a:satOff val="0"/>
            <a:lumOff val="0"/>
            <a:alphaOff val="0"/>
          </a:srgbClr>
        </a:solidFill>
        <a:ln>
          <a:noFill/>
        </a:ln>
        <a:effectLst/>
      </dgm:spPr>
      <dgm:t>
        <a:bodyPr/>
        <a:lstStyle/>
        <a:p>
          <a:endParaRPr lang="en-US"/>
        </a:p>
      </dgm:t>
    </dgm:pt>
    <dgm:pt modelId="{8A5CD961-5957-4E72-BA5D-77E2840AC644}">
      <dgm:prSet phldrT="[Text]"/>
      <dgm:spPr>
        <a:xfrm>
          <a:off x="467341" y="1070111"/>
          <a:ext cx="1585188" cy="396297"/>
        </a:xfrm>
        <a:prstGeom prst="roundRect">
          <a:avLst>
            <a:gd name="adj" fmla="val 10000"/>
          </a:avLst>
        </a:prstGeom>
        <a:solidFill>
          <a:schemeClr val="bg1">
            <a:lumMod val="85000"/>
          </a:schemeClr>
        </a:solidFill>
        <a:ln w="25400" cap="flat" cmpd="sng" algn="ctr">
          <a:solidFill>
            <a:srgbClr val="00944D">
              <a:alpha val="44000"/>
            </a:srgbClr>
          </a:solidFill>
          <a:prstDash val="sysDot"/>
        </a:ln>
        <a:effectLst/>
      </dgm:spPr>
      <dgm:t>
        <a:bodyPr/>
        <a:lstStyle/>
        <a:p>
          <a:r>
            <a:rPr lang="en-US" b="0" cap="none" spc="0" dirty="0">
              <a:ln w="0">
                <a:noFill/>
              </a:ln>
              <a:solidFill>
                <a:sysClr val="windowText" lastClr="000000"/>
              </a:solidFill>
              <a:effectLst/>
              <a:latin typeface="Calibri"/>
              <a:ea typeface="+mn-ea"/>
              <a:cs typeface="+mn-cs"/>
            </a:rPr>
            <a:t>Stakeholder submissions 13 January 2020</a:t>
          </a:r>
        </a:p>
      </dgm:t>
    </dgm:pt>
    <dgm:pt modelId="{7B6683D6-0D12-4852-8115-3CCA4943CC64}" type="parTrans" cxnId="{EC8AD8D5-56B4-4C46-BD78-E9DA04E54AC2}">
      <dgm:prSet/>
      <dgm:spPr/>
      <dgm:t>
        <a:bodyPr/>
        <a:lstStyle/>
        <a:p>
          <a:endParaRPr lang="en-US"/>
        </a:p>
      </dgm:t>
    </dgm:pt>
    <dgm:pt modelId="{7F507D05-5679-47DF-9AD4-338C4F51F15A}" type="sibTrans" cxnId="{EC8AD8D5-56B4-4C46-BD78-E9DA04E54AC2}">
      <dgm:prSet/>
      <dgm:spPr/>
      <dgm:t>
        <a:bodyPr/>
        <a:lstStyle/>
        <a:p>
          <a:endParaRPr lang="en-US"/>
        </a:p>
      </dgm:t>
    </dgm:pt>
    <dgm:pt modelId="{0D7C936D-0863-4FA2-A80A-99AF3F7C1799}">
      <dgm:prSet phldrT="[Text]"/>
      <dgm:spPr>
        <a:xfrm>
          <a:off x="2274455" y="109"/>
          <a:ext cx="1585188" cy="396297"/>
        </a:xfrm>
        <a:prstGeom prst="roundRect">
          <a:avLst>
            <a:gd name="adj" fmla="val 10000"/>
          </a:avLst>
        </a:prstGeom>
        <a:solidFill>
          <a:srgbClr val="00B050"/>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Mid-stage</a:t>
          </a:r>
        </a:p>
      </dgm:t>
    </dgm:pt>
    <dgm:pt modelId="{E692C9CE-8EC1-4DB2-8A3D-F1B9413A9379}" type="parTrans" cxnId="{988314B9-78E3-466D-BA36-6BCEA2D5823B}">
      <dgm:prSet/>
      <dgm:spPr/>
      <dgm:t>
        <a:bodyPr/>
        <a:lstStyle/>
        <a:p>
          <a:endParaRPr lang="en-US"/>
        </a:p>
      </dgm:t>
    </dgm:pt>
    <dgm:pt modelId="{941ABF4E-BD0E-4DD3-932D-D196BE3F5BDC}" type="sibTrans" cxnId="{988314B9-78E3-466D-BA36-6BCEA2D5823B}">
      <dgm:prSet/>
      <dgm:spPr/>
      <dgm:t>
        <a:bodyPr/>
        <a:lstStyle/>
        <a:p>
          <a:endParaRPr lang="en-US"/>
        </a:p>
      </dgm:t>
    </dgm:pt>
    <dgm:pt modelId="{7F348D85-3BD6-4F80-A487-105B60DEE0CB}">
      <dgm:prSet phldrT="[Text]"/>
      <dgm:spPr>
        <a:xfrm>
          <a:off x="2274455" y="535110"/>
          <a:ext cx="1585188" cy="396297"/>
        </a:xfrm>
        <a:prstGeom prst="roundRect">
          <a:avLst>
            <a:gd name="adj" fmla="val 10000"/>
          </a:avLst>
        </a:prstGeom>
        <a:solidFill>
          <a:srgbClr val="CBDCEE">
            <a:alpha val="89804"/>
          </a:srgbClr>
        </a:solidFill>
        <a:ln w="25400" cap="flat" cmpd="sng" algn="ctr">
          <a:solidFill>
            <a:srgbClr val="0093D0">
              <a:alpha val="90000"/>
              <a:tint val="40000"/>
              <a:hueOff val="0"/>
              <a:satOff val="0"/>
              <a:lumOff val="0"/>
              <a:alphaOff val="0"/>
            </a:srgbClr>
          </a:solidFill>
          <a:prstDash val="solid"/>
        </a:ln>
        <a:effectLst/>
      </dgm:spPr>
      <dgm:t>
        <a:bodyPr/>
        <a:lstStyle/>
        <a:p>
          <a:r>
            <a:rPr lang="en-US" dirty="0">
              <a:solidFill>
                <a:sysClr val="windowText" lastClr="000000">
                  <a:hueOff val="0"/>
                  <a:satOff val="0"/>
                  <a:lumOff val="0"/>
                  <a:alphaOff val="0"/>
                </a:sysClr>
              </a:solidFill>
              <a:latin typeface="Calibri"/>
              <a:ea typeface="+mn-ea"/>
              <a:cs typeface="+mn-cs"/>
            </a:rPr>
            <a:t>Draft determination    March 2020</a:t>
          </a:r>
        </a:p>
      </dgm:t>
    </dgm:pt>
    <dgm:pt modelId="{1CD3D878-510F-4F5D-BFED-B8946070B93C}" type="parTrans" cxnId="{AC326872-FB27-47EA-9F3C-38B68ADFDD91}">
      <dgm:prSet/>
      <dgm:spPr>
        <a:xfrm rot="5400000">
          <a:off x="3032374" y="431082"/>
          <a:ext cx="69351" cy="69351"/>
        </a:xfrm>
        <a:prstGeom prst="rightArrow">
          <a:avLst>
            <a:gd name="adj1" fmla="val 66700"/>
            <a:gd name="adj2" fmla="val 50000"/>
          </a:avLst>
        </a:prstGeom>
        <a:solidFill>
          <a:srgbClr val="0093D0">
            <a:tint val="60000"/>
            <a:hueOff val="0"/>
            <a:satOff val="0"/>
            <a:lumOff val="0"/>
            <a:alphaOff val="0"/>
          </a:srgbClr>
        </a:solidFill>
        <a:ln>
          <a:noFill/>
        </a:ln>
        <a:effectLst/>
      </dgm:spPr>
      <dgm:t>
        <a:bodyPr/>
        <a:lstStyle/>
        <a:p>
          <a:endParaRPr lang="en-US"/>
        </a:p>
      </dgm:t>
    </dgm:pt>
    <dgm:pt modelId="{C78E2E02-2FD1-4864-ADE4-A038FFC795E2}" type="sibTrans" cxnId="{AC326872-FB27-47EA-9F3C-38B68ADFDD91}">
      <dgm:prSet/>
      <dgm:spPr>
        <a:xfrm rot="5400000">
          <a:off x="3032374" y="966084"/>
          <a:ext cx="69351" cy="69351"/>
        </a:xfrm>
        <a:prstGeom prst="rightArrow">
          <a:avLst>
            <a:gd name="adj1" fmla="val 66700"/>
            <a:gd name="adj2" fmla="val 50000"/>
          </a:avLst>
        </a:prstGeom>
        <a:solidFill>
          <a:srgbClr val="0093D0">
            <a:tint val="60000"/>
            <a:hueOff val="0"/>
            <a:satOff val="0"/>
            <a:lumOff val="0"/>
            <a:alphaOff val="0"/>
          </a:srgbClr>
        </a:solidFill>
        <a:ln>
          <a:noFill/>
        </a:ln>
        <a:effectLst/>
      </dgm:spPr>
      <dgm:t>
        <a:bodyPr/>
        <a:lstStyle/>
        <a:p>
          <a:endParaRPr lang="en-US"/>
        </a:p>
      </dgm:t>
    </dgm:pt>
    <dgm:pt modelId="{B53FA1E4-A529-4664-97AA-73913A0ECF53}">
      <dgm:prSet phldrT="[Text]"/>
      <dgm:spPr>
        <a:xfrm>
          <a:off x="2274455" y="1605113"/>
          <a:ext cx="1585188" cy="396297"/>
        </a:xfrm>
        <a:prstGeom prst="roundRect">
          <a:avLst>
            <a:gd name="adj" fmla="val 10000"/>
          </a:avLst>
        </a:prstGeom>
        <a:solidFill>
          <a:srgbClr val="0093D0">
            <a:alpha val="90000"/>
            <a:tint val="40000"/>
            <a:hueOff val="0"/>
            <a:satOff val="0"/>
            <a:lumOff val="0"/>
            <a:alphaOff val="0"/>
          </a:srgbClr>
        </a:solidFill>
        <a:ln w="25400" cap="flat" cmpd="sng" algn="ctr">
          <a:solidFill>
            <a:srgbClr val="0093D0">
              <a:alpha val="90000"/>
              <a:tint val="40000"/>
              <a:hueOff val="0"/>
              <a:satOff val="0"/>
              <a:lumOff val="0"/>
              <a:alphaOff val="0"/>
            </a:srgbClr>
          </a:solidFill>
          <a:prstDash val="solid"/>
        </a:ln>
        <a:effectLst/>
      </dgm:spPr>
      <dgm:t>
        <a:bodyPr/>
        <a:lstStyle/>
        <a:p>
          <a:r>
            <a:rPr lang="en-US" dirty="0">
              <a:solidFill>
                <a:sysClr val="windowText" lastClr="000000">
                  <a:hueOff val="0"/>
                  <a:satOff val="0"/>
                  <a:lumOff val="0"/>
                  <a:alphaOff val="0"/>
                </a:sysClr>
              </a:solidFill>
              <a:latin typeface="Calibri"/>
              <a:ea typeface="+mn-ea"/>
              <a:cs typeface="+mn-cs"/>
            </a:rPr>
            <a:t>Stakeholder submissions 13 May 2020</a:t>
          </a:r>
        </a:p>
      </dgm:t>
    </dgm:pt>
    <dgm:pt modelId="{AD70A71D-73A9-4E12-8AAF-5B5EA53C60D1}" type="parTrans" cxnId="{41201B4F-E554-4C6F-A869-FD3DDE932EF2}">
      <dgm:prSet/>
      <dgm:spPr/>
      <dgm:t>
        <a:bodyPr/>
        <a:lstStyle/>
        <a:p>
          <a:endParaRPr lang="en-US"/>
        </a:p>
      </dgm:t>
    </dgm:pt>
    <dgm:pt modelId="{58FF08CA-B0E1-4535-A5A5-2A89DC11A827}" type="sibTrans" cxnId="{41201B4F-E554-4C6F-A869-FD3DDE932EF2}">
      <dgm:prSet/>
      <dgm:spPr/>
      <dgm:t>
        <a:bodyPr/>
        <a:lstStyle/>
        <a:p>
          <a:endParaRPr lang="en-US"/>
        </a:p>
      </dgm:t>
    </dgm:pt>
    <dgm:pt modelId="{5D3870BE-6966-4D99-849F-6B3EF4760F95}">
      <dgm:prSet phldrT="[Text]"/>
      <dgm:spPr>
        <a:xfrm>
          <a:off x="4081570" y="109"/>
          <a:ext cx="1585188" cy="396297"/>
        </a:xfrm>
        <a:prstGeom prst="roundRect">
          <a:avLst>
            <a:gd name="adj" fmla="val 10000"/>
          </a:avLst>
        </a:prstGeom>
        <a:solidFill>
          <a:srgbClr val="22566B"/>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Final stage</a:t>
          </a:r>
        </a:p>
      </dgm:t>
    </dgm:pt>
    <dgm:pt modelId="{CAADE720-1739-483F-99E2-72309E544C29}" type="parTrans" cxnId="{69793D6C-1FEF-431D-811B-052271A9FF11}">
      <dgm:prSet/>
      <dgm:spPr/>
      <dgm:t>
        <a:bodyPr/>
        <a:lstStyle/>
        <a:p>
          <a:endParaRPr lang="en-US"/>
        </a:p>
      </dgm:t>
    </dgm:pt>
    <dgm:pt modelId="{0A3D545D-F479-4E96-90FA-85A7E6ADF522}" type="sibTrans" cxnId="{69793D6C-1FEF-431D-811B-052271A9FF11}">
      <dgm:prSet/>
      <dgm:spPr/>
      <dgm:t>
        <a:bodyPr/>
        <a:lstStyle/>
        <a:p>
          <a:endParaRPr lang="en-US"/>
        </a:p>
      </dgm:t>
    </dgm:pt>
    <dgm:pt modelId="{8F730B52-6E38-4F76-A2BF-6E6F1FAF2D28}">
      <dgm:prSet phldrT="[Text]"/>
      <dgm:spPr>
        <a:xfrm>
          <a:off x="4081570" y="535110"/>
          <a:ext cx="1585188" cy="396297"/>
        </a:xfrm>
        <a:prstGeom prst="roundRect">
          <a:avLst>
            <a:gd name="adj" fmla="val 10000"/>
          </a:avLst>
        </a:prstGeom>
        <a:solidFill>
          <a:srgbClr val="0093D0">
            <a:alpha val="90000"/>
            <a:tint val="40000"/>
            <a:hueOff val="0"/>
            <a:satOff val="0"/>
            <a:lumOff val="0"/>
            <a:alphaOff val="0"/>
          </a:srgbClr>
        </a:solidFill>
        <a:ln w="25400" cap="flat" cmpd="sng" algn="ctr">
          <a:solidFill>
            <a:srgbClr val="0093D0">
              <a:alpha val="90000"/>
              <a:tint val="40000"/>
              <a:hueOff val="0"/>
              <a:satOff val="0"/>
              <a:lumOff val="0"/>
              <a:alphaOff val="0"/>
            </a:srgbClr>
          </a:solidFill>
          <a:prstDash val="solid"/>
        </a:ln>
        <a:effectLst/>
      </dgm:spPr>
      <dgm:t>
        <a:bodyPr/>
        <a:lstStyle/>
        <a:p>
          <a:r>
            <a:rPr lang="en-US" dirty="0">
              <a:solidFill>
                <a:sysClr val="windowText" lastClr="000000">
                  <a:hueOff val="0"/>
                  <a:satOff val="0"/>
                  <a:lumOff val="0"/>
                  <a:alphaOff val="0"/>
                </a:sysClr>
              </a:solidFill>
              <a:latin typeface="Calibri"/>
              <a:ea typeface="+mn-ea"/>
              <a:cs typeface="+mn-cs"/>
            </a:rPr>
            <a:t>Final determination         June 2020</a:t>
          </a:r>
        </a:p>
      </dgm:t>
    </dgm:pt>
    <dgm:pt modelId="{04FE92CA-01FF-42EC-9663-FDF909CC5B3C}" type="parTrans" cxnId="{C7D74282-976B-4687-A3C3-12D9584D2E07}">
      <dgm:prSet/>
      <dgm:spPr>
        <a:xfrm rot="5400000">
          <a:off x="4839488" y="431082"/>
          <a:ext cx="69351" cy="69351"/>
        </a:xfrm>
        <a:prstGeom prst="rightArrow">
          <a:avLst>
            <a:gd name="adj1" fmla="val 66700"/>
            <a:gd name="adj2" fmla="val 50000"/>
          </a:avLst>
        </a:prstGeom>
        <a:solidFill>
          <a:srgbClr val="0093D0">
            <a:tint val="60000"/>
            <a:hueOff val="0"/>
            <a:satOff val="0"/>
            <a:lumOff val="0"/>
            <a:alphaOff val="0"/>
          </a:srgbClr>
        </a:solidFill>
        <a:ln>
          <a:noFill/>
        </a:ln>
        <a:effectLst/>
      </dgm:spPr>
      <dgm:t>
        <a:bodyPr/>
        <a:lstStyle/>
        <a:p>
          <a:endParaRPr lang="en-US"/>
        </a:p>
      </dgm:t>
    </dgm:pt>
    <dgm:pt modelId="{A7B6D385-FF1B-4C18-94B8-097E4D4903F7}" type="sibTrans" cxnId="{C7D74282-976B-4687-A3C3-12D9584D2E07}">
      <dgm:prSet/>
      <dgm:spPr>
        <a:xfrm rot="5400000">
          <a:off x="4839488" y="966084"/>
          <a:ext cx="69351" cy="69351"/>
        </a:xfrm>
        <a:prstGeom prst="rightArrow">
          <a:avLst>
            <a:gd name="adj1" fmla="val 66700"/>
            <a:gd name="adj2" fmla="val 50000"/>
          </a:avLst>
        </a:prstGeom>
        <a:solidFill>
          <a:srgbClr val="0093D0">
            <a:tint val="60000"/>
            <a:hueOff val="0"/>
            <a:satOff val="0"/>
            <a:lumOff val="0"/>
            <a:alphaOff val="0"/>
          </a:srgbClr>
        </a:solidFill>
        <a:ln>
          <a:noFill/>
        </a:ln>
        <a:effectLst/>
      </dgm:spPr>
      <dgm:t>
        <a:bodyPr/>
        <a:lstStyle/>
        <a:p>
          <a:endParaRPr lang="en-US"/>
        </a:p>
      </dgm:t>
    </dgm:pt>
    <dgm:pt modelId="{E1BD38C2-C597-40CC-B162-E6DF01A85A48}">
      <dgm:prSet phldrT="[Text]"/>
      <dgm:spPr>
        <a:xfrm>
          <a:off x="2274455" y="1070111"/>
          <a:ext cx="1585188" cy="396297"/>
        </a:xfrm>
        <a:prstGeom prst="roundRect">
          <a:avLst>
            <a:gd name="adj" fmla="val 10000"/>
          </a:avLst>
        </a:prstGeom>
        <a:solidFill>
          <a:srgbClr val="CBDCEE">
            <a:alpha val="90000"/>
          </a:srgbClr>
        </a:solidFill>
        <a:ln w="25400" cap="flat" cmpd="sng" algn="ctr">
          <a:solidFill>
            <a:srgbClr val="0093D0">
              <a:alpha val="90000"/>
              <a:tint val="40000"/>
              <a:hueOff val="0"/>
              <a:satOff val="0"/>
              <a:lumOff val="0"/>
              <a:alphaOff val="0"/>
            </a:srgbClr>
          </a:solidFill>
          <a:prstDash val="solid"/>
        </a:ln>
        <a:effectLst/>
      </dgm:spPr>
      <dgm:t>
        <a:bodyPr/>
        <a:lstStyle/>
        <a:p>
          <a:r>
            <a:rPr lang="en-US" dirty="0">
              <a:solidFill>
                <a:sysClr val="windowText" lastClr="000000">
                  <a:hueOff val="0"/>
                  <a:satOff val="0"/>
                  <a:lumOff val="0"/>
                  <a:alphaOff val="0"/>
                </a:sysClr>
              </a:solidFill>
              <a:latin typeface="Calibri"/>
              <a:ea typeface="+mn-ea"/>
              <a:cs typeface="+mn-cs"/>
            </a:rPr>
            <a:t>Stakeholder workshops May 2020</a:t>
          </a:r>
        </a:p>
      </dgm:t>
    </dgm:pt>
    <dgm:pt modelId="{F517BF45-E41B-42DE-B4DD-857891DFEE5F}" type="parTrans" cxnId="{8B81DF34-ECCD-4040-AF26-1D0A6E7504A1}">
      <dgm:prSet/>
      <dgm:spPr/>
      <dgm:t>
        <a:bodyPr/>
        <a:lstStyle/>
        <a:p>
          <a:endParaRPr lang="en-US"/>
        </a:p>
      </dgm:t>
    </dgm:pt>
    <dgm:pt modelId="{54691C07-6516-4F66-A43B-161B01A5A67F}" type="sibTrans" cxnId="{8B81DF34-ECCD-4040-AF26-1D0A6E7504A1}">
      <dgm:prSet/>
      <dgm:spPr>
        <a:xfrm rot="5400000">
          <a:off x="3032374" y="1501085"/>
          <a:ext cx="69351" cy="69351"/>
        </a:xfrm>
        <a:prstGeom prst="rightArrow">
          <a:avLst>
            <a:gd name="adj1" fmla="val 66700"/>
            <a:gd name="adj2" fmla="val 50000"/>
          </a:avLst>
        </a:prstGeom>
        <a:solidFill>
          <a:srgbClr val="0093D0">
            <a:tint val="60000"/>
            <a:hueOff val="0"/>
            <a:satOff val="0"/>
            <a:lumOff val="0"/>
            <a:alphaOff val="0"/>
          </a:srgbClr>
        </a:solidFill>
        <a:ln>
          <a:noFill/>
        </a:ln>
        <a:effectLst/>
      </dgm:spPr>
      <dgm:t>
        <a:bodyPr/>
        <a:lstStyle/>
        <a:p>
          <a:endParaRPr lang="en-US"/>
        </a:p>
      </dgm:t>
    </dgm:pt>
    <dgm:pt modelId="{1FCE6F3E-20C5-456A-9FB6-FB24B90C464A}">
      <dgm:prSet phldrT="[Text]"/>
      <dgm:spPr>
        <a:xfrm>
          <a:off x="4081570" y="1605113"/>
          <a:ext cx="1585188" cy="396297"/>
        </a:xfrm>
        <a:prstGeom prst="roundRect">
          <a:avLst>
            <a:gd name="adj" fmla="val 10000"/>
          </a:avLst>
        </a:prstGeom>
        <a:solidFill>
          <a:srgbClr val="0093D0">
            <a:alpha val="90000"/>
            <a:tint val="40000"/>
            <a:hueOff val="0"/>
            <a:satOff val="0"/>
            <a:lumOff val="0"/>
            <a:alphaOff val="0"/>
          </a:srgbClr>
        </a:solidFill>
        <a:ln w="25400" cap="flat" cmpd="sng" algn="ctr">
          <a:solidFill>
            <a:srgbClr val="0093D0">
              <a:alpha val="90000"/>
              <a:tint val="40000"/>
              <a:hueOff val="0"/>
              <a:satOff val="0"/>
              <a:lumOff val="0"/>
              <a:alphaOff val="0"/>
            </a:srgbClr>
          </a:solidFill>
          <a:prstDash val="solid"/>
        </a:ln>
        <a:effectLst/>
      </dgm:spPr>
      <dgm:t>
        <a:bodyPr/>
        <a:lstStyle/>
        <a:p>
          <a:r>
            <a:rPr lang="en-US" dirty="0">
              <a:solidFill>
                <a:sysClr val="windowText" lastClr="000000">
                  <a:hueOff val="0"/>
                  <a:satOff val="0"/>
                  <a:lumOff val="0"/>
                  <a:alphaOff val="0"/>
                </a:sysClr>
              </a:solidFill>
              <a:latin typeface="Calibri"/>
              <a:ea typeface="+mn-ea"/>
              <a:cs typeface="+mn-cs"/>
            </a:rPr>
            <a:t>Notified prices apply  from 1 July 2020</a:t>
          </a:r>
        </a:p>
      </dgm:t>
    </dgm:pt>
    <dgm:pt modelId="{FFDB260E-D6DB-40C1-A473-521137429FD5}" type="parTrans" cxnId="{0A0D009A-8CDB-442C-B196-0CC8DEFF2897}">
      <dgm:prSet/>
      <dgm:spPr/>
      <dgm:t>
        <a:bodyPr/>
        <a:lstStyle/>
        <a:p>
          <a:endParaRPr lang="en-US"/>
        </a:p>
      </dgm:t>
    </dgm:pt>
    <dgm:pt modelId="{5FE6F7B0-BC57-49EB-99B0-E06DCD518770}" type="sibTrans" cxnId="{0A0D009A-8CDB-442C-B196-0CC8DEFF2897}">
      <dgm:prSet/>
      <dgm:spPr/>
      <dgm:t>
        <a:bodyPr/>
        <a:lstStyle/>
        <a:p>
          <a:endParaRPr lang="en-US"/>
        </a:p>
      </dgm:t>
    </dgm:pt>
    <dgm:pt modelId="{2050DD76-5E78-4894-8F70-9BBCE823B8DD}" type="pres">
      <dgm:prSet presAssocID="{547F6B79-09DD-4804-9C3D-FFF36EDE944A}" presName="Name0" presStyleCnt="0">
        <dgm:presLayoutVars>
          <dgm:dir/>
          <dgm:animLvl val="lvl"/>
          <dgm:resizeHandles val="exact"/>
        </dgm:presLayoutVars>
      </dgm:prSet>
      <dgm:spPr/>
    </dgm:pt>
    <dgm:pt modelId="{B236C80A-A36E-43B3-AE4A-80E723529AAC}" type="pres">
      <dgm:prSet presAssocID="{3D6469DA-D07E-437E-A586-F726D51F0C05}" presName="vertFlow" presStyleCnt="0"/>
      <dgm:spPr/>
    </dgm:pt>
    <dgm:pt modelId="{0B16080E-8A0D-465C-ACB3-91E9D9696141}" type="pres">
      <dgm:prSet presAssocID="{3D6469DA-D07E-437E-A586-F726D51F0C05}" presName="header" presStyleLbl="node1" presStyleIdx="0" presStyleCnt="3"/>
      <dgm:spPr/>
    </dgm:pt>
    <dgm:pt modelId="{AC22AE21-00BB-40D4-A9B9-A0CF39682227}" type="pres">
      <dgm:prSet presAssocID="{68348903-FCA8-4ACB-B6DA-10DBAB213893}" presName="parTrans" presStyleLbl="sibTrans2D1" presStyleIdx="0" presStyleCnt="7"/>
      <dgm:spPr/>
    </dgm:pt>
    <dgm:pt modelId="{4A2D2333-C0FC-4554-94F8-B629725410F3}" type="pres">
      <dgm:prSet presAssocID="{D0062E42-B07A-4E5C-8B97-46182EABBB94}" presName="child" presStyleLbl="alignAccFollowNode1" presStyleIdx="0" presStyleCnt="7">
        <dgm:presLayoutVars>
          <dgm:chMax val="0"/>
          <dgm:bulletEnabled val="1"/>
        </dgm:presLayoutVars>
      </dgm:prSet>
      <dgm:spPr/>
    </dgm:pt>
    <dgm:pt modelId="{3F9CD002-0185-4CFE-8495-A4D5C909F66D}" type="pres">
      <dgm:prSet presAssocID="{538FDAE3-EE34-4388-8CF4-F7A64DB54E66}" presName="sibTrans" presStyleLbl="sibTrans2D1" presStyleIdx="1" presStyleCnt="7"/>
      <dgm:spPr/>
    </dgm:pt>
    <dgm:pt modelId="{776F70AA-853F-476E-A6AF-8EB3BB64A407}" type="pres">
      <dgm:prSet presAssocID="{8A5CD961-5957-4E72-BA5D-77E2840AC644}" presName="child" presStyleLbl="alignAccFollowNode1" presStyleIdx="1" presStyleCnt="7">
        <dgm:presLayoutVars>
          <dgm:chMax val="0"/>
          <dgm:bulletEnabled val="1"/>
        </dgm:presLayoutVars>
      </dgm:prSet>
      <dgm:spPr/>
    </dgm:pt>
    <dgm:pt modelId="{0C64BFA3-30A5-41A9-A5FE-6363611182C0}" type="pres">
      <dgm:prSet presAssocID="{3D6469DA-D07E-437E-A586-F726D51F0C05}" presName="hSp" presStyleCnt="0"/>
      <dgm:spPr/>
    </dgm:pt>
    <dgm:pt modelId="{7F5E5410-F8F4-43A0-A23D-49F84C2436BC}" type="pres">
      <dgm:prSet presAssocID="{0D7C936D-0863-4FA2-A80A-99AF3F7C1799}" presName="vertFlow" presStyleCnt="0"/>
      <dgm:spPr/>
    </dgm:pt>
    <dgm:pt modelId="{AC9FA3FA-98E6-40CB-A6EF-95DFBB936E1A}" type="pres">
      <dgm:prSet presAssocID="{0D7C936D-0863-4FA2-A80A-99AF3F7C1799}" presName="header" presStyleLbl="node1" presStyleIdx="1" presStyleCnt="3"/>
      <dgm:spPr/>
    </dgm:pt>
    <dgm:pt modelId="{8F790201-DCB6-4A91-9966-D54131A388DE}" type="pres">
      <dgm:prSet presAssocID="{1CD3D878-510F-4F5D-BFED-B8946070B93C}" presName="parTrans" presStyleLbl="sibTrans2D1" presStyleIdx="2" presStyleCnt="7"/>
      <dgm:spPr/>
    </dgm:pt>
    <dgm:pt modelId="{8F6957C1-B0EF-47F4-B3E5-352D4F9EFF1F}" type="pres">
      <dgm:prSet presAssocID="{7F348D85-3BD6-4F80-A487-105B60DEE0CB}" presName="child" presStyleLbl="alignAccFollowNode1" presStyleIdx="2" presStyleCnt="7">
        <dgm:presLayoutVars>
          <dgm:chMax val="0"/>
          <dgm:bulletEnabled val="1"/>
        </dgm:presLayoutVars>
      </dgm:prSet>
      <dgm:spPr/>
    </dgm:pt>
    <dgm:pt modelId="{DDBAD5E6-475F-47D0-991A-BE02DB19C89A}" type="pres">
      <dgm:prSet presAssocID="{C78E2E02-2FD1-4864-ADE4-A038FFC795E2}" presName="sibTrans" presStyleLbl="sibTrans2D1" presStyleIdx="3" presStyleCnt="7"/>
      <dgm:spPr/>
    </dgm:pt>
    <dgm:pt modelId="{335A27F5-A9A6-4BC0-ABC1-5066C28402E9}" type="pres">
      <dgm:prSet presAssocID="{E1BD38C2-C597-40CC-B162-E6DF01A85A48}" presName="child" presStyleLbl="alignAccFollowNode1" presStyleIdx="3" presStyleCnt="7">
        <dgm:presLayoutVars>
          <dgm:chMax val="0"/>
          <dgm:bulletEnabled val="1"/>
        </dgm:presLayoutVars>
      </dgm:prSet>
      <dgm:spPr/>
    </dgm:pt>
    <dgm:pt modelId="{E34E3318-FC1E-4F4C-8813-B4812F5C1398}" type="pres">
      <dgm:prSet presAssocID="{54691C07-6516-4F66-A43B-161B01A5A67F}" presName="sibTrans" presStyleLbl="sibTrans2D1" presStyleIdx="4" presStyleCnt="7"/>
      <dgm:spPr/>
    </dgm:pt>
    <dgm:pt modelId="{916A9B4D-7DB2-4FFA-B998-330A32E13A56}" type="pres">
      <dgm:prSet presAssocID="{B53FA1E4-A529-4664-97AA-73913A0ECF53}" presName="child" presStyleLbl="alignAccFollowNode1" presStyleIdx="4" presStyleCnt="7">
        <dgm:presLayoutVars>
          <dgm:chMax val="0"/>
          <dgm:bulletEnabled val="1"/>
        </dgm:presLayoutVars>
      </dgm:prSet>
      <dgm:spPr/>
    </dgm:pt>
    <dgm:pt modelId="{40B97795-D143-4B1C-BB73-8DC2A6B6E432}" type="pres">
      <dgm:prSet presAssocID="{0D7C936D-0863-4FA2-A80A-99AF3F7C1799}" presName="hSp" presStyleCnt="0"/>
      <dgm:spPr/>
    </dgm:pt>
    <dgm:pt modelId="{2C0EDEAC-CCB3-468E-BD79-3CB4F68DA908}" type="pres">
      <dgm:prSet presAssocID="{5D3870BE-6966-4D99-849F-6B3EF4760F95}" presName="vertFlow" presStyleCnt="0"/>
      <dgm:spPr/>
    </dgm:pt>
    <dgm:pt modelId="{0D820C05-F427-4335-A754-2B02FD564775}" type="pres">
      <dgm:prSet presAssocID="{5D3870BE-6966-4D99-849F-6B3EF4760F95}" presName="header" presStyleLbl="node1" presStyleIdx="2" presStyleCnt="3"/>
      <dgm:spPr/>
    </dgm:pt>
    <dgm:pt modelId="{10976FED-0E72-47B7-8070-2F6B00A51B01}" type="pres">
      <dgm:prSet presAssocID="{04FE92CA-01FF-42EC-9663-FDF909CC5B3C}" presName="parTrans" presStyleLbl="sibTrans2D1" presStyleIdx="5" presStyleCnt="7"/>
      <dgm:spPr/>
    </dgm:pt>
    <dgm:pt modelId="{8062D2C5-40BD-4D3D-BF3A-F74828B45A98}" type="pres">
      <dgm:prSet presAssocID="{8F730B52-6E38-4F76-A2BF-6E6F1FAF2D28}" presName="child" presStyleLbl="alignAccFollowNode1" presStyleIdx="5" presStyleCnt="7">
        <dgm:presLayoutVars>
          <dgm:chMax val="0"/>
          <dgm:bulletEnabled val="1"/>
        </dgm:presLayoutVars>
      </dgm:prSet>
      <dgm:spPr/>
    </dgm:pt>
    <dgm:pt modelId="{8DAB91B2-54F7-42C3-A7F6-B3E734466A5F}" type="pres">
      <dgm:prSet presAssocID="{A7B6D385-FF1B-4C18-94B8-097E4D4903F7}" presName="sibTrans" presStyleLbl="sibTrans2D1" presStyleIdx="6" presStyleCnt="7"/>
      <dgm:spPr/>
    </dgm:pt>
    <dgm:pt modelId="{486D4DFF-6D3D-4BB8-91C2-3D02DFED275F}" type="pres">
      <dgm:prSet presAssocID="{1FCE6F3E-20C5-456A-9FB6-FB24B90C464A}" presName="child" presStyleLbl="alignAccFollowNode1" presStyleIdx="6" presStyleCnt="7">
        <dgm:presLayoutVars>
          <dgm:chMax val="0"/>
          <dgm:bulletEnabled val="1"/>
        </dgm:presLayoutVars>
      </dgm:prSet>
      <dgm:spPr/>
    </dgm:pt>
  </dgm:ptLst>
  <dgm:cxnLst>
    <dgm:cxn modelId="{54FE8610-87B6-443B-8E16-52FD3276D81D}" type="presOf" srcId="{7F348D85-3BD6-4F80-A487-105B60DEE0CB}" destId="{8F6957C1-B0EF-47F4-B3E5-352D4F9EFF1F}" srcOrd="0" destOrd="0" presId="urn:microsoft.com/office/officeart/2005/8/layout/lProcess1"/>
    <dgm:cxn modelId="{E3DEF410-B8CA-470C-8643-1D6C5D812AD6}" type="presOf" srcId="{B53FA1E4-A529-4664-97AA-73913A0ECF53}" destId="{916A9B4D-7DB2-4FFA-B998-330A32E13A56}" srcOrd="0" destOrd="0" presId="urn:microsoft.com/office/officeart/2005/8/layout/lProcess1"/>
    <dgm:cxn modelId="{8FB9BF1A-E1E3-4F1E-ADD1-4164AE5760AC}" srcId="{547F6B79-09DD-4804-9C3D-FFF36EDE944A}" destId="{3D6469DA-D07E-437E-A586-F726D51F0C05}" srcOrd="0" destOrd="0" parTransId="{5394795E-7BB5-4DE6-8FA5-430CB5EF83BF}" sibTransId="{CD5F6944-4689-49F6-AB28-E071253AE442}"/>
    <dgm:cxn modelId="{C3B8CA1A-A331-46A7-A969-157E0CB42784}" type="presOf" srcId="{54691C07-6516-4F66-A43B-161B01A5A67F}" destId="{E34E3318-FC1E-4F4C-8813-B4812F5C1398}" srcOrd="0" destOrd="0" presId="urn:microsoft.com/office/officeart/2005/8/layout/lProcess1"/>
    <dgm:cxn modelId="{8B81DF34-ECCD-4040-AF26-1D0A6E7504A1}" srcId="{0D7C936D-0863-4FA2-A80A-99AF3F7C1799}" destId="{E1BD38C2-C597-40CC-B162-E6DF01A85A48}" srcOrd="1" destOrd="0" parTransId="{F517BF45-E41B-42DE-B4DD-857891DFEE5F}" sibTransId="{54691C07-6516-4F66-A43B-161B01A5A67F}"/>
    <dgm:cxn modelId="{968EBE61-97B1-4346-9BBC-9EFACC45CE08}" type="presOf" srcId="{3D6469DA-D07E-437E-A586-F726D51F0C05}" destId="{0B16080E-8A0D-465C-ACB3-91E9D9696141}" srcOrd="0" destOrd="0" presId="urn:microsoft.com/office/officeart/2005/8/layout/lProcess1"/>
    <dgm:cxn modelId="{B369FF47-832C-4D50-ABBF-AA304E5A352E}" type="presOf" srcId="{5D3870BE-6966-4D99-849F-6B3EF4760F95}" destId="{0D820C05-F427-4335-A754-2B02FD564775}" srcOrd="0" destOrd="0" presId="urn:microsoft.com/office/officeart/2005/8/layout/lProcess1"/>
    <dgm:cxn modelId="{9A11C168-3DD9-4C58-9F53-ACB356DA671F}" type="presOf" srcId="{68348903-FCA8-4ACB-B6DA-10DBAB213893}" destId="{AC22AE21-00BB-40D4-A9B9-A0CF39682227}" srcOrd="0" destOrd="0" presId="urn:microsoft.com/office/officeart/2005/8/layout/lProcess1"/>
    <dgm:cxn modelId="{69793D6C-1FEF-431D-811B-052271A9FF11}" srcId="{547F6B79-09DD-4804-9C3D-FFF36EDE944A}" destId="{5D3870BE-6966-4D99-849F-6B3EF4760F95}" srcOrd="2" destOrd="0" parTransId="{CAADE720-1739-483F-99E2-72309E544C29}" sibTransId="{0A3D545D-F479-4E96-90FA-85A7E6ADF522}"/>
    <dgm:cxn modelId="{11F0024E-9CEB-4A9E-90D6-E9D9D192D491}" type="presOf" srcId="{0D7C936D-0863-4FA2-A80A-99AF3F7C1799}" destId="{AC9FA3FA-98E6-40CB-A6EF-95DFBB936E1A}" srcOrd="0" destOrd="0" presId="urn:microsoft.com/office/officeart/2005/8/layout/lProcess1"/>
    <dgm:cxn modelId="{2A588D6E-5B55-46EB-90C0-73AF2F075AE8}" type="presOf" srcId="{E1BD38C2-C597-40CC-B162-E6DF01A85A48}" destId="{335A27F5-A9A6-4BC0-ABC1-5066C28402E9}" srcOrd="0" destOrd="0" presId="urn:microsoft.com/office/officeart/2005/8/layout/lProcess1"/>
    <dgm:cxn modelId="{01B3DA4E-2CD9-48FF-917C-6FB0674127D6}" type="presOf" srcId="{547F6B79-09DD-4804-9C3D-FFF36EDE944A}" destId="{2050DD76-5E78-4894-8F70-9BBCE823B8DD}" srcOrd="0" destOrd="0" presId="urn:microsoft.com/office/officeart/2005/8/layout/lProcess1"/>
    <dgm:cxn modelId="{41201B4F-E554-4C6F-A869-FD3DDE932EF2}" srcId="{0D7C936D-0863-4FA2-A80A-99AF3F7C1799}" destId="{B53FA1E4-A529-4664-97AA-73913A0ECF53}" srcOrd="2" destOrd="0" parTransId="{AD70A71D-73A9-4E12-8AAF-5B5EA53C60D1}" sibTransId="{58FF08CA-B0E1-4535-A5A5-2A89DC11A827}"/>
    <dgm:cxn modelId="{AC326872-FB27-47EA-9F3C-38B68ADFDD91}" srcId="{0D7C936D-0863-4FA2-A80A-99AF3F7C1799}" destId="{7F348D85-3BD6-4F80-A487-105B60DEE0CB}" srcOrd="0" destOrd="0" parTransId="{1CD3D878-510F-4F5D-BFED-B8946070B93C}" sibTransId="{C78E2E02-2FD1-4864-ADE4-A038FFC795E2}"/>
    <dgm:cxn modelId="{98E21358-C22F-44D2-92AE-6AC1E510A71B}" type="presOf" srcId="{A7B6D385-FF1B-4C18-94B8-097E4D4903F7}" destId="{8DAB91B2-54F7-42C3-A7F6-B3E734466A5F}" srcOrd="0" destOrd="0" presId="urn:microsoft.com/office/officeart/2005/8/layout/lProcess1"/>
    <dgm:cxn modelId="{C7D74282-976B-4687-A3C3-12D9584D2E07}" srcId="{5D3870BE-6966-4D99-849F-6B3EF4760F95}" destId="{8F730B52-6E38-4F76-A2BF-6E6F1FAF2D28}" srcOrd="0" destOrd="0" parTransId="{04FE92CA-01FF-42EC-9663-FDF909CC5B3C}" sibTransId="{A7B6D385-FF1B-4C18-94B8-097E4D4903F7}"/>
    <dgm:cxn modelId="{3B44B489-4383-4AAE-9346-77685B16A8D0}" srcId="{3D6469DA-D07E-437E-A586-F726D51F0C05}" destId="{D0062E42-B07A-4E5C-8B97-46182EABBB94}" srcOrd="0" destOrd="0" parTransId="{68348903-FCA8-4ACB-B6DA-10DBAB213893}" sibTransId="{538FDAE3-EE34-4388-8CF4-F7A64DB54E66}"/>
    <dgm:cxn modelId="{0A0D009A-8CDB-442C-B196-0CC8DEFF2897}" srcId="{5D3870BE-6966-4D99-849F-6B3EF4760F95}" destId="{1FCE6F3E-20C5-456A-9FB6-FB24B90C464A}" srcOrd="1" destOrd="0" parTransId="{FFDB260E-D6DB-40C1-A473-521137429FD5}" sibTransId="{5FE6F7B0-BC57-49EB-99B0-E06DCD518770}"/>
    <dgm:cxn modelId="{3B602DA0-AC5C-4991-84E6-52E0ABBA7C5A}" type="presOf" srcId="{1FCE6F3E-20C5-456A-9FB6-FB24B90C464A}" destId="{486D4DFF-6D3D-4BB8-91C2-3D02DFED275F}" srcOrd="0" destOrd="0" presId="urn:microsoft.com/office/officeart/2005/8/layout/lProcess1"/>
    <dgm:cxn modelId="{5C9AB3A3-F67D-418D-9547-F977132E7D0D}" type="presOf" srcId="{1CD3D878-510F-4F5D-BFED-B8946070B93C}" destId="{8F790201-DCB6-4A91-9966-D54131A388DE}" srcOrd="0" destOrd="0" presId="urn:microsoft.com/office/officeart/2005/8/layout/lProcess1"/>
    <dgm:cxn modelId="{7FE9A6A7-A5F3-493D-8980-6EF59186C410}" type="presOf" srcId="{8F730B52-6E38-4F76-A2BF-6E6F1FAF2D28}" destId="{8062D2C5-40BD-4D3D-BF3A-F74828B45A98}" srcOrd="0" destOrd="0" presId="urn:microsoft.com/office/officeart/2005/8/layout/lProcess1"/>
    <dgm:cxn modelId="{110B76B2-2048-41FC-9186-A6D6587A351F}" type="presOf" srcId="{C78E2E02-2FD1-4864-ADE4-A038FFC795E2}" destId="{DDBAD5E6-475F-47D0-991A-BE02DB19C89A}" srcOrd="0" destOrd="0" presId="urn:microsoft.com/office/officeart/2005/8/layout/lProcess1"/>
    <dgm:cxn modelId="{988314B9-78E3-466D-BA36-6BCEA2D5823B}" srcId="{547F6B79-09DD-4804-9C3D-FFF36EDE944A}" destId="{0D7C936D-0863-4FA2-A80A-99AF3F7C1799}" srcOrd="1" destOrd="0" parTransId="{E692C9CE-8EC1-4DB2-8A3D-F1B9413A9379}" sibTransId="{941ABF4E-BD0E-4DD3-932D-D196BE3F5BDC}"/>
    <dgm:cxn modelId="{1E5307C1-4265-46F3-BAD6-DBE5A2C4C88E}" type="presOf" srcId="{538FDAE3-EE34-4388-8CF4-F7A64DB54E66}" destId="{3F9CD002-0185-4CFE-8495-A4D5C909F66D}" srcOrd="0" destOrd="0" presId="urn:microsoft.com/office/officeart/2005/8/layout/lProcess1"/>
    <dgm:cxn modelId="{A92393D5-F779-49A6-A836-EC5F7B89A9F2}" type="presOf" srcId="{8A5CD961-5957-4E72-BA5D-77E2840AC644}" destId="{776F70AA-853F-476E-A6AF-8EB3BB64A407}" srcOrd="0" destOrd="0" presId="urn:microsoft.com/office/officeart/2005/8/layout/lProcess1"/>
    <dgm:cxn modelId="{EC8AD8D5-56B4-4C46-BD78-E9DA04E54AC2}" srcId="{3D6469DA-D07E-437E-A586-F726D51F0C05}" destId="{8A5CD961-5957-4E72-BA5D-77E2840AC644}" srcOrd="1" destOrd="0" parTransId="{7B6683D6-0D12-4852-8115-3CCA4943CC64}" sibTransId="{7F507D05-5679-47DF-9AD4-338C4F51F15A}"/>
    <dgm:cxn modelId="{F0D928D9-9027-4E4B-8B08-70F7CBFC90B6}" type="presOf" srcId="{04FE92CA-01FF-42EC-9663-FDF909CC5B3C}" destId="{10976FED-0E72-47B7-8070-2F6B00A51B01}" srcOrd="0" destOrd="0" presId="urn:microsoft.com/office/officeart/2005/8/layout/lProcess1"/>
    <dgm:cxn modelId="{4EBBD6F7-8B6A-4CFE-9145-246AF5405335}" type="presOf" srcId="{D0062E42-B07A-4E5C-8B97-46182EABBB94}" destId="{4A2D2333-C0FC-4554-94F8-B629725410F3}" srcOrd="0" destOrd="0" presId="urn:microsoft.com/office/officeart/2005/8/layout/lProcess1"/>
    <dgm:cxn modelId="{84AE415F-EF3A-4119-8FEA-A75FA5CC7848}" type="presParOf" srcId="{2050DD76-5E78-4894-8F70-9BBCE823B8DD}" destId="{B236C80A-A36E-43B3-AE4A-80E723529AAC}" srcOrd="0" destOrd="0" presId="urn:microsoft.com/office/officeart/2005/8/layout/lProcess1"/>
    <dgm:cxn modelId="{78DD36E3-05DA-46FB-8622-E42A583339BA}" type="presParOf" srcId="{B236C80A-A36E-43B3-AE4A-80E723529AAC}" destId="{0B16080E-8A0D-465C-ACB3-91E9D9696141}" srcOrd="0" destOrd="0" presId="urn:microsoft.com/office/officeart/2005/8/layout/lProcess1"/>
    <dgm:cxn modelId="{2DD73537-6AC7-43CD-9C81-A8667B450C7A}" type="presParOf" srcId="{B236C80A-A36E-43B3-AE4A-80E723529AAC}" destId="{AC22AE21-00BB-40D4-A9B9-A0CF39682227}" srcOrd="1" destOrd="0" presId="urn:microsoft.com/office/officeart/2005/8/layout/lProcess1"/>
    <dgm:cxn modelId="{115C5A51-3BD1-49AD-AF40-0DE46404B26A}" type="presParOf" srcId="{B236C80A-A36E-43B3-AE4A-80E723529AAC}" destId="{4A2D2333-C0FC-4554-94F8-B629725410F3}" srcOrd="2" destOrd="0" presId="urn:microsoft.com/office/officeart/2005/8/layout/lProcess1"/>
    <dgm:cxn modelId="{66C5976A-A33D-4FB6-A08D-AFB95B1B9C2A}" type="presParOf" srcId="{B236C80A-A36E-43B3-AE4A-80E723529AAC}" destId="{3F9CD002-0185-4CFE-8495-A4D5C909F66D}" srcOrd="3" destOrd="0" presId="urn:microsoft.com/office/officeart/2005/8/layout/lProcess1"/>
    <dgm:cxn modelId="{5362F9E4-F893-4AB6-8929-7808BA7ECF0D}" type="presParOf" srcId="{B236C80A-A36E-43B3-AE4A-80E723529AAC}" destId="{776F70AA-853F-476E-A6AF-8EB3BB64A407}" srcOrd="4" destOrd="0" presId="urn:microsoft.com/office/officeart/2005/8/layout/lProcess1"/>
    <dgm:cxn modelId="{3D0A0F7B-17C5-4750-998D-D7D1182CFCB0}" type="presParOf" srcId="{2050DD76-5E78-4894-8F70-9BBCE823B8DD}" destId="{0C64BFA3-30A5-41A9-A5FE-6363611182C0}" srcOrd="1" destOrd="0" presId="urn:microsoft.com/office/officeart/2005/8/layout/lProcess1"/>
    <dgm:cxn modelId="{4AE3F426-D4A0-46D3-B4C5-97272C109D98}" type="presParOf" srcId="{2050DD76-5E78-4894-8F70-9BBCE823B8DD}" destId="{7F5E5410-F8F4-43A0-A23D-49F84C2436BC}" srcOrd="2" destOrd="0" presId="urn:microsoft.com/office/officeart/2005/8/layout/lProcess1"/>
    <dgm:cxn modelId="{B8D1F9B5-1159-4C01-907F-D79E2377A513}" type="presParOf" srcId="{7F5E5410-F8F4-43A0-A23D-49F84C2436BC}" destId="{AC9FA3FA-98E6-40CB-A6EF-95DFBB936E1A}" srcOrd="0" destOrd="0" presId="urn:microsoft.com/office/officeart/2005/8/layout/lProcess1"/>
    <dgm:cxn modelId="{93D1579B-4161-4B79-B835-4ECA639AD606}" type="presParOf" srcId="{7F5E5410-F8F4-43A0-A23D-49F84C2436BC}" destId="{8F790201-DCB6-4A91-9966-D54131A388DE}" srcOrd="1" destOrd="0" presId="urn:microsoft.com/office/officeart/2005/8/layout/lProcess1"/>
    <dgm:cxn modelId="{2A5BC00C-841B-47F4-A902-D67A9279D23D}" type="presParOf" srcId="{7F5E5410-F8F4-43A0-A23D-49F84C2436BC}" destId="{8F6957C1-B0EF-47F4-B3E5-352D4F9EFF1F}" srcOrd="2" destOrd="0" presId="urn:microsoft.com/office/officeart/2005/8/layout/lProcess1"/>
    <dgm:cxn modelId="{C3AC4B2E-9C5E-4BDA-A60C-6F797372A1D1}" type="presParOf" srcId="{7F5E5410-F8F4-43A0-A23D-49F84C2436BC}" destId="{DDBAD5E6-475F-47D0-991A-BE02DB19C89A}" srcOrd="3" destOrd="0" presId="urn:microsoft.com/office/officeart/2005/8/layout/lProcess1"/>
    <dgm:cxn modelId="{8D6522E2-210E-4CD1-80EE-11A5C892941B}" type="presParOf" srcId="{7F5E5410-F8F4-43A0-A23D-49F84C2436BC}" destId="{335A27F5-A9A6-4BC0-ABC1-5066C28402E9}" srcOrd="4" destOrd="0" presId="urn:microsoft.com/office/officeart/2005/8/layout/lProcess1"/>
    <dgm:cxn modelId="{7F180261-E6C7-4B51-817A-137DEB2E3826}" type="presParOf" srcId="{7F5E5410-F8F4-43A0-A23D-49F84C2436BC}" destId="{E34E3318-FC1E-4F4C-8813-B4812F5C1398}" srcOrd="5" destOrd="0" presId="urn:microsoft.com/office/officeart/2005/8/layout/lProcess1"/>
    <dgm:cxn modelId="{FD1012A4-726D-41E2-A181-F0795CF1A5E5}" type="presParOf" srcId="{7F5E5410-F8F4-43A0-A23D-49F84C2436BC}" destId="{916A9B4D-7DB2-4FFA-B998-330A32E13A56}" srcOrd="6" destOrd="0" presId="urn:microsoft.com/office/officeart/2005/8/layout/lProcess1"/>
    <dgm:cxn modelId="{DBAD95F9-5486-426F-ADEF-035D50A578B8}" type="presParOf" srcId="{2050DD76-5E78-4894-8F70-9BBCE823B8DD}" destId="{40B97795-D143-4B1C-BB73-8DC2A6B6E432}" srcOrd="3" destOrd="0" presId="urn:microsoft.com/office/officeart/2005/8/layout/lProcess1"/>
    <dgm:cxn modelId="{A1CF61E2-0DE0-48AB-B7AC-248CAB40989D}" type="presParOf" srcId="{2050DD76-5E78-4894-8F70-9BBCE823B8DD}" destId="{2C0EDEAC-CCB3-468E-BD79-3CB4F68DA908}" srcOrd="4" destOrd="0" presId="urn:microsoft.com/office/officeart/2005/8/layout/lProcess1"/>
    <dgm:cxn modelId="{94772A2F-7DD4-4407-B3F1-292D34E95178}" type="presParOf" srcId="{2C0EDEAC-CCB3-468E-BD79-3CB4F68DA908}" destId="{0D820C05-F427-4335-A754-2B02FD564775}" srcOrd="0" destOrd="0" presId="urn:microsoft.com/office/officeart/2005/8/layout/lProcess1"/>
    <dgm:cxn modelId="{6A1E8CDE-47AF-44AD-9BEA-EE5B7B574035}" type="presParOf" srcId="{2C0EDEAC-CCB3-468E-BD79-3CB4F68DA908}" destId="{10976FED-0E72-47B7-8070-2F6B00A51B01}" srcOrd="1" destOrd="0" presId="urn:microsoft.com/office/officeart/2005/8/layout/lProcess1"/>
    <dgm:cxn modelId="{E8913B65-D8DE-4812-B21C-0B7F7C58AF5D}" type="presParOf" srcId="{2C0EDEAC-CCB3-468E-BD79-3CB4F68DA908}" destId="{8062D2C5-40BD-4D3D-BF3A-F74828B45A98}" srcOrd="2" destOrd="0" presId="urn:microsoft.com/office/officeart/2005/8/layout/lProcess1"/>
    <dgm:cxn modelId="{8C1D611D-0074-4508-B8DA-E91EA2BD4BA4}" type="presParOf" srcId="{2C0EDEAC-CCB3-468E-BD79-3CB4F68DA908}" destId="{8DAB91B2-54F7-42C3-A7F6-B3E734466A5F}" srcOrd="3" destOrd="0" presId="urn:microsoft.com/office/officeart/2005/8/layout/lProcess1"/>
    <dgm:cxn modelId="{883A7F57-1AE0-4D93-8C3C-59E4C7C69862}" type="presParOf" srcId="{2C0EDEAC-CCB3-468E-BD79-3CB4F68DA908}" destId="{486D4DFF-6D3D-4BB8-91C2-3D02DFED275F}" srcOrd="4" destOrd="0" presId="urn:microsoft.com/office/officeart/2005/8/layout/lProcess1"/>
  </dgm:cxnLst>
  <dgm:bg>
    <a:effectLst>
      <a:outerShdw blurRad="50800" dist="38100" dir="2700000" algn="tl" rotWithShape="0">
        <a:prstClr val="black">
          <a:alpha val="40000"/>
        </a:prstClr>
      </a:outerShdw>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6080E-8A0D-465C-ACB3-91E9D9696141}">
      <dsp:nvSpPr>
        <dsp:cNvPr id="0" name=""/>
        <dsp:cNvSpPr/>
      </dsp:nvSpPr>
      <dsp:spPr>
        <a:xfrm>
          <a:off x="626709" y="118"/>
          <a:ext cx="1707260" cy="426815"/>
        </a:xfrm>
        <a:prstGeom prst="roundRect">
          <a:avLst>
            <a:gd name="adj" fmla="val 10000"/>
          </a:avLst>
        </a:prstGeom>
        <a:solidFill>
          <a:schemeClr val="bg1">
            <a:lumMod val="85000"/>
          </a:scheme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Calibri"/>
              <a:ea typeface="+mn-ea"/>
              <a:cs typeface="+mn-cs"/>
            </a:rPr>
            <a:t>Initial stage</a:t>
          </a:r>
        </a:p>
      </dsp:txBody>
      <dsp:txXfrm>
        <a:off x="639210" y="12619"/>
        <a:ext cx="1682258" cy="401813"/>
      </dsp:txXfrm>
    </dsp:sp>
    <dsp:sp modelId="{AC22AE21-00BB-40D4-A9B9-A0CF39682227}">
      <dsp:nvSpPr>
        <dsp:cNvPr id="0" name=""/>
        <dsp:cNvSpPr/>
      </dsp:nvSpPr>
      <dsp:spPr>
        <a:xfrm rot="5400000">
          <a:off x="1442993" y="464279"/>
          <a:ext cx="74692" cy="74692"/>
        </a:xfrm>
        <a:prstGeom prst="rightArrow">
          <a:avLst>
            <a:gd name="adj1" fmla="val 66700"/>
            <a:gd name="adj2" fmla="val 50000"/>
          </a:avLst>
        </a:prstGeom>
        <a:solidFill>
          <a:srgbClr val="0093D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4A2D2333-C0FC-4554-94F8-B629725410F3}">
      <dsp:nvSpPr>
        <dsp:cNvPr id="0" name=""/>
        <dsp:cNvSpPr/>
      </dsp:nvSpPr>
      <dsp:spPr>
        <a:xfrm>
          <a:off x="626709" y="576318"/>
          <a:ext cx="1707260" cy="426815"/>
        </a:xfrm>
        <a:prstGeom prst="roundRect">
          <a:avLst>
            <a:gd name="adj" fmla="val 10000"/>
          </a:avLst>
        </a:prstGeom>
        <a:solidFill>
          <a:schemeClr val="bg1">
            <a:lumMod val="85000"/>
          </a:schemeClr>
        </a:solidFill>
        <a:ln w="25400" cap="flat" cmpd="sng" algn="ctr">
          <a:solidFill>
            <a:srgbClr val="00944D">
              <a:alpha val="2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ysClr val="windowText" lastClr="000000">
                  <a:hueOff val="0"/>
                  <a:satOff val="0"/>
                  <a:lumOff val="0"/>
                  <a:alphaOff val="0"/>
                </a:sysClr>
              </a:solidFill>
              <a:latin typeface="Calibri"/>
              <a:ea typeface="+mn-ea"/>
              <a:cs typeface="+mn-cs"/>
            </a:rPr>
            <a:t>ICP released                     11 December 2019</a:t>
          </a:r>
        </a:p>
      </dsp:txBody>
      <dsp:txXfrm>
        <a:off x="639210" y="588819"/>
        <a:ext cx="1682258" cy="401813"/>
      </dsp:txXfrm>
    </dsp:sp>
    <dsp:sp modelId="{3F9CD002-0185-4CFE-8495-A4D5C909F66D}">
      <dsp:nvSpPr>
        <dsp:cNvPr id="0" name=""/>
        <dsp:cNvSpPr/>
      </dsp:nvSpPr>
      <dsp:spPr>
        <a:xfrm rot="5400000">
          <a:off x="1442993" y="1040480"/>
          <a:ext cx="74692" cy="74692"/>
        </a:xfrm>
        <a:prstGeom prst="rightArrow">
          <a:avLst>
            <a:gd name="adj1" fmla="val 66700"/>
            <a:gd name="adj2" fmla="val 50000"/>
          </a:avLst>
        </a:prstGeom>
        <a:solidFill>
          <a:srgbClr val="0093D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776F70AA-853F-476E-A6AF-8EB3BB64A407}">
      <dsp:nvSpPr>
        <dsp:cNvPr id="0" name=""/>
        <dsp:cNvSpPr/>
      </dsp:nvSpPr>
      <dsp:spPr>
        <a:xfrm>
          <a:off x="626709" y="1152519"/>
          <a:ext cx="1707260" cy="426815"/>
        </a:xfrm>
        <a:prstGeom prst="roundRect">
          <a:avLst>
            <a:gd name="adj" fmla="val 10000"/>
          </a:avLst>
        </a:prstGeom>
        <a:solidFill>
          <a:schemeClr val="bg1">
            <a:lumMod val="85000"/>
          </a:schemeClr>
        </a:solidFill>
        <a:ln w="25400" cap="flat" cmpd="sng" algn="ctr">
          <a:solidFill>
            <a:srgbClr val="00944D">
              <a:alpha val="44000"/>
            </a:srgbClr>
          </a:solidFill>
          <a:prstDash val="sysDot"/>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0" kern="1200" cap="none" spc="0" dirty="0">
              <a:ln w="0">
                <a:noFill/>
              </a:ln>
              <a:solidFill>
                <a:sysClr val="windowText" lastClr="000000"/>
              </a:solidFill>
              <a:effectLst/>
              <a:latin typeface="Calibri"/>
              <a:ea typeface="+mn-ea"/>
              <a:cs typeface="+mn-cs"/>
            </a:rPr>
            <a:t>Stakeholder submissions 13 January 2020</a:t>
          </a:r>
        </a:p>
      </dsp:txBody>
      <dsp:txXfrm>
        <a:off x="639210" y="1165020"/>
        <a:ext cx="1682258" cy="401813"/>
      </dsp:txXfrm>
    </dsp:sp>
    <dsp:sp modelId="{AC9FA3FA-98E6-40CB-A6EF-95DFBB936E1A}">
      <dsp:nvSpPr>
        <dsp:cNvPr id="0" name=""/>
        <dsp:cNvSpPr/>
      </dsp:nvSpPr>
      <dsp:spPr>
        <a:xfrm>
          <a:off x="2572986" y="118"/>
          <a:ext cx="1707260" cy="426815"/>
        </a:xfrm>
        <a:prstGeom prst="roundRect">
          <a:avLst>
            <a:gd name="adj" fmla="val 10000"/>
          </a:avLst>
        </a:prstGeom>
        <a:solidFill>
          <a:srgbClr val="00B05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 lastClr="FFFFFF"/>
              </a:solidFill>
              <a:latin typeface="Calibri"/>
              <a:ea typeface="+mn-ea"/>
              <a:cs typeface="+mn-cs"/>
            </a:rPr>
            <a:t>Mid-stage</a:t>
          </a:r>
        </a:p>
      </dsp:txBody>
      <dsp:txXfrm>
        <a:off x="2585487" y="12619"/>
        <a:ext cx="1682258" cy="401813"/>
      </dsp:txXfrm>
    </dsp:sp>
    <dsp:sp modelId="{8F790201-DCB6-4A91-9966-D54131A388DE}">
      <dsp:nvSpPr>
        <dsp:cNvPr id="0" name=""/>
        <dsp:cNvSpPr/>
      </dsp:nvSpPr>
      <dsp:spPr>
        <a:xfrm rot="5400000">
          <a:off x="3389270" y="464279"/>
          <a:ext cx="74692" cy="74692"/>
        </a:xfrm>
        <a:prstGeom prst="rightArrow">
          <a:avLst>
            <a:gd name="adj1" fmla="val 66700"/>
            <a:gd name="adj2" fmla="val 50000"/>
          </a:avLst>
        </a:prstGeom>
        <a:solidFill>
          <a:srgbClr val="0093D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8F6957C1-B0EF-47F4-B3E5-352D4F9EFF1F}">
      <dsp:nvSpPr>
        <dsp:cNvPr id="0" name=""/>
        <dsp:cNvSpPr/>
      </dsp:nvSpPr>
      <dsp:spPr>
        <a:xfrm>
          <a:off x="2572986" y="576318"/>
          <a:ext cx="1707260" cy="426815"/>
        </a:xfrm>
        <a:prstGeom prst="roundRect">
          <a:avLst>
            <a:gd name="adj" fmla="val 10000"/>
          </a:avLst>
        </a:prstGeom>
        <a:solidFill>
          <a:srgbClr val="CBDCEE">
            <a:alpha val="89804"/>
          </a:srgbClr>
        </a:solidFill>
        <a:ln w="25400" cap="flat" cmpd="sng" algn="ctr">
          <a:solidFill>
            <a:srgbClr val="0093D0">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ysClr val="windowText" lastClr="000000">
                  <a:hueOff val="0"/>
                  <a:satOff val="0"/>
                  <a:lumOff val="0"/>
                  <a:alphaOff val="0"/>
                </a:sysClr>
              </a:solidFill>
              <a:latin typeface="Calibri"/>
              <a:ea typeface="+mn-ea"/>
              <a:cs typeface="+mn-cs"/>
            </a:rPr>
            <a:t>Draft determination    March 2020</a:t>
          </a:r>
        </a:p>
      </dsp:txBody>
      <dsp:txXfrm>
        <a:off x="2585487" y="588819"/>
        <a:ext cx="1682258" cy="401813"/>
      </dsp:txXfrm>
    </dsp:sp>
    <dsp:sp modelId="{DDBAD5E6-475F-47D0-991A-BE02DB19C89A}">
      <dsp:nvSpPr>
        <dsp:cNvPr id="0" name=""/>
        <dsp:cNvSpPr/>
      </dsp:nvSpPr>
      <dsp:spPr>
        <a:xfrm rot="5400000">
          <a:off x="3389270" y="1040480"/>
          <a:ext cx="74692" cy="74692"/>
        </a:xfrm>
        <a:prstGeom prst="rightArrow">
          <a:avLst>
            <a:gd name="adj1" fmla="val 66700"/>
            <a:gd name="adj2" fmla="val 50000"/>
          </a:avLst>
        </a:prstGeom>
        <a:solidFill>
          <a:srgbClr val="0093D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335A27F5-A9A6-4BC0-ABC1-5066C28402E9}">
      <dsp:nvSpPr>
        <dsp:cNvPr id="0" name=""/>
        <dsp:cNvSpPr/>
      </dsp:nvSpPr>
      <dsp:spPr>
        <a:xfrm>
          <a:off x="2572986" y="1152519"/>
          <a:ext cx="1707260" cy="426815"/>
        </a:xfrm>
        <a:prstGeom prst="roundRect">
          <a:avLst>
            <a:gd name="adj" fmla="val 10000"/>
          </a:avLst>
        </a:prstGeom>
        <a:solidFill>
          <a:srgbClr val="CBDCEE">
            <a:alpha val="90000"/>
          </a:srgbClr>
        </a:solidFill>
        <a:ln w="25400" cap="flat" cmpd="sng" algn="ctr">
          <a:solidFill>
            <a:srgbClr val="0093D0">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ysClr val="windowText" lastClr="000000">
                  <a:hueOff val="0"/>
                  <a:satOff val="0"/>
                  <a:lumOff val="0"/>
                  <a:alphaOff val="0"/>
                </a:sysClr>
              </a:solidFill>
              <a:latin typeface="Calibri"/>
              <a:ea typeface="+mn-ea"/>
              <a:cs typeface="+mn-cs"/>
            </a:rPr>
            <a:t>Stakeholder workshops May 2020</a:t>
          </a:r>
        </a:p>
      </dsp:txBody>
      <dsp:txXfrm>
        <a:off x="2585487" y="1165020"/>
        <a:ext cx="1682258" cy="401813"/>
      </dsp:txXfrm>
    </dsp:sp>
    <dsp:sp modelId="{E34E3318-FC1E-4F4C-8813-B4812F5C1398}">
      <dsp:nvSpPr>
        <dsp:cNvPr id="0" name=""/>
        <dsp:cNvSpPr/>
      </dsp:nvSpPr>
      <dsp:spPr>
        <a:xfrm rot="5400000">
          <a:off x="3389270" y="1616680"/>
          <a:ext cx="74692" cy="74692"/>
        </a:xfrm>
        <a:prstGeom prst="rightArrow">
          <a:avLst>
            <a:gd name="adj1" fmla="val 66700"/>
            <a:gd name="adj2" fmla="val 50000"/>
          </a:avLst>
        </a:prstGeom>
        <a:solidFill>
          <a:srgbClr val="0093D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16A9B4D-7DB2-4FFA-B998-330A32E13A56}">
      <dsp:nvSpPr>
        <dsp:cNvPr id="0" name=""/>
        <dsp:cNvSpPr/>
      </dsp:nvSpPr>
      <dsp:spPr>
        <a:xfrm>
          <a:off x="2572986" y="1728719"/>
          <a:ext cx="1707260" cy="426815"/>
        </a:xfrm>
        <a:prstGeom prst="roundRect">
          <a:avLst>
            <a:gd name="adj" fmla="val 10000"/>
          </a:avLst>
        </a:prstGeom>
        <a:solidFill>
          <a:srgbClr val="0093D0">
            <a:alpha val="90000"/>
            <a:tint val="40000"/>
            <a:hueOff val="0"/>
            <a:satOff val="0"/>
            <a:lumOff val="0"/>
            <a:alphaOff val="0"/>
          </a:srgbClr>
        </a:solidFill>
        <a:ln w="25400" cap="flat" cmpd="sng" algn="ctr">
          <a:solidFill>
            <a:srgbClr val="0093D0">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ysClr val="windowText" lastClr="000000">
                  <a:hueOff val="0"/>
                  <a:satOff val="0"/>
                  <a:lumOff val="0"/>
                  <a:alphaOff val="0"/>
                </a:sysClr>
              </a:solidFill>
              <a:latin typeface="Calibri"/>
              <a:ea typeface="+mn-ea"/>
              <a:cs typeface="+mn-cs"/>
            </a:rPr>
            <a:t>Stakeholder submissions 13 May 2020</a:t>
          </a:r>
        </a:p>
      </dsp:txBody>
      <dsp:txXfrm>
        <a:off x="2585487" y="1741220"/>
        <a:ext cx="1682258" cy="401813"/>
      </dsp:txXfrm>
    </dsp:sp>
    <dsp:sp modelId="{0D820C05-F427-4335-A754-2B02FD564775}">
      <dsp:nvSpPr>
        <dsp:cNvPr id="0" name=""/>
        <dsp:cNvSpPr/>
      </dsp:nvSpPr>
      <dsp:spPr>
        <a:xfrm>
          <a:off x="4519263" y="118"/>
          <a:ext cx="1707260" cy="426815"/>
        </a:xfrm>
        <a:prstGeom prst="roundRect">
          <a:avLst>
            <a:gd name="adj" fmla="val 10000"/>
          </a:avLst>
        </a:prstGeom>
        <a:solidFill>
          <a:srgbClr val="22566B"/>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 lastClr="FFFFFF"/>
              </a:solidFill>
              <a:latin typeface="Calibri"/>
              <a:ea typeface="+mn-ea"/>
              <a:cs typeface="+mn-cs"/>
            </a:rPr>
            <a:t>Final stage</a:t>
          </a:r>
        </a:p>
      </dsp:txBody>
      <dsp:txXfrm>
        <a:off x="4531764" y="12619"/>
        <a:ext cx="1682258" cy="401813"/>
      </dsp:txXfrm>
    </dsp:sp>
    <dsp:sp modelId="{10976FED-0E72-47B7-8070-2F6B00A51B01}">
      <dsp:nvSpPr>
        <dsp:cNvPr id="0" name=""/>
        <dsp:cNvSpPr/>
      </dsp:nvSpPr>
      <dsp:spPr>
        <a:xfrm rot="5400000">
          <a:off x="5335546" y="464279"/>
          <a:ext cx="74692" cy="74692"/>
        </a:xfrm>
        <a:prstGeom prst="rightArrow">
          <a:avLst>
            <a:gd name="adj1" fmla="val 66700"/>
            <a:gd name="adj2" fmla="val 50000"/>
          </a:avLst>
        </a:prstGeom>
        <a:solidFill>
          <a:srgbClr val="0093D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8062D2C5-40BD-4D3D-BF3A-F74828B45A98}">
      <dsp:nvSpPr>
        <dsp:cNvPr id="0" name=""/>
        <dsp:cNvSpPr/>
      </dsp:nvSpPr>
      <dsp:spPr>
        <a:xfrm>
          <a:off x="4519263" y="576318"/>
          <a:ext cx="1707260" cy="426815"/>
        </a:xfrm>
        <a:prstGeom prst="roundRect">
          <a:avLst>
            <a:gd name="adj" fmla="val 10000"/>
          </a:avLst>
        </a:prstGeom>
        <a:solidFill>
          <a:srgbClr val="0093D0">
            <a:alpha val="90000"/>
            <a:tint val="40000"/>
            <a:hueOff val="0"/>
            <a:satOff val="0"/>
            <a:lumOff val="0"/>
            <a:alphaOff val="0"/>
          </a:srgbClr>
        </a:solidFill>
        <a:ln w="25400" cap="flat" cmpd="sng" algn="ctr">
          <a:solidFill>
            <a:srgbClr val="0093D0">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ysClr val="windowText" lastClr="000000">
                  <a:hueOff val="0"/>
                  <a:satOff val="0"/>
                  <a:lumOff val="0"/>
                  <a:alphaOff val="0"/>
                </a:sysClr>
              </a:solidFill>
              <a:latin typeface="Calibri"/>
              <a:ea typeface="+mn-ea"/>
              <a:cs typeface="+mn-cs"/>
            </a:rPr>
            <a:t>Final determination         June 2020</a:t>
          </a:r>
        </a:p>
      </dsp:txBody>
      <dsp:txXfrm>
        <a:off x="4531764" y="588819"/>
        <a:ext cx="1682258" cy="401813"/>
      </dsp:txXfrm>
    </dsp:sp>
    <dsp:sp modelId="{8DAB91B2-54F7-42C3-A7F6-B3E734466A5F}">
      <dsp:nvSpPr>
        <dsp:cNvPr id="0" name=""/>
        <dsp:cNvSpPr/>
      </dsp:nvSpPr>
      <dsp:spPr>
        <a:xfrm rot="5400000">
          <a:off x="5335546" y="1040480"/>
          <a:ext cx="74692" cy="74692"/>
        </a:xfrm>
        <a:prstGeom prst="rightArrow">
          <a:avLst>
            <a:gd name="adj1" fmla="val 66700"/>
            <a:gd name="adj2" fmla="val 50000"/>
          </a:avLst>
        </a:prstGeom>
        <a:solidFill>
          <a:srgbClr val="0093D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486D4DFF-6D3D-4BB8-91C2-3D02DFED275F}">
      <dsp:nvSpPr>
        <dsp:cNvPr id="0" name=""/>
        <dsp:cNvSpPr/>
      </dsp:nvSpPr>
      <dsp:spPr>
        <a:xfrm>
          <a:off x="4519263" y="1152519"/>
          <a:ext cx="1707260" cy="426815"/>
        </a:xfrm>
        <a:prstGeom prst="roundRect">
          <a:avLst>
            <a:gd name="adj" fmla="val 10000"/>
          </a:avLst>
        </a:prstGeom>
        <a:solidFill>
          <a:srgbClr val="0093D0">
            <a:alpha val="90000"/>
            <a:tint val="40000"/>
            <a:hueOff val="0"/>
            <a:satOff val="0"/>
            <a:lumOff val="0"/>
            <a:alphaOff val="0"/>
          </a:srgbClr>
        </a:solidFill>
        <a:ln w="25400" cap="flat" cmpd="sng" algn="ctr">
          <a:solidFill>
            <a:srgbClr val="0093D0">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ysClr val="windowText" lastClr="000000">
                  <a:hueOff val="0"/>
                  <a:satOff val="0"/>
                  <a:lumOff val="0"/>
                  <a:alphaOff val="0"/>
                </a:sysClr>
              </a:solidFill>
              <a:latin typeface="Calibri"/>
              <a:ea typeface="+mn-ea"/>
              <a:cs typeface="+mn-cs"/>
            </a:rPr>
            <a:t>Notified prices apply  from 1 July 2020</a:t>
          </a:r>
        </a:p>
      </dsp:txBody>
      <dsp:txXfrm>
        <a:off x="4531764" y="1165020"/>
        <a:ext cx="1682258" cy="40181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4301543" cy="339884"/>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5622802" y="0"/>
            <a:ext cx="4301543" cy="339884"/>
          </a:xfrm>
          <a:prstGeom prst="rect">
            <a:avLst/>
          </a:prstGeom>
        </p:spPr>
        <p:txBody>
          <a:bodyPr vert="horz" lIns="91440" tIns="45720" rIns="91440" bIns="45720" rtlCol="0"/>
          <a:lstStyle>
            <a:lvl1pPr algn="r">
              <a:defRPr sz="1200"/>
            </a:lvl1pPr>
          </a:lstStyle>
          <a:p>
            <a:fld id="{412A36AD-C140-47B5-A0AA-2808AF1C1C9D}" type="datetimeFigureOut">
              <a:rPr lang="en-AU" smtClean="0"/>
              <a:pPr/>
              <a:t>20/05/2020</a:t>
            </a:fld>
            <a:endParaRPr lang="en-AU"/>
          </a:p>
        </p:txBody>
      </p:sp>
      <p:sp>
        <p:nvSpPr>
          <p:cNvPr id="4" name="Footer Placeholder 3"/>
          <p:cNvSpPr>
            <a:spLocks noGrp="1"/>
          </p:cNvSpPr>
          <p:nvPr>
            <p:ph type="ftr" sz="quarter" idx="2"/>
          </p:nvPr>
        </p:nvSpPr>
        <p:spPr>
          <a:xfrm>
            <a:off x="4" y="6456611"/>
            <a:ext cx="4301543" cy="339884"/>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5622802" y="6456611"/>
            <a:ext cx="4301543" cy="339884"/>
          </a:xfrm>
          <a:prstGeom prst="rect">
            <a:avLst/>
          </a:prstGeom>
        </p:spPr>
        <p:txBody>
          <a:bodyPr vert="horz" lIns="91440" tIns="45720" rIns="91440" bIns="45720" rtlCol="0" anchor="b"/>
          <a:lstStyle>
            <a:lvl1pPr algn="r">
              <a:defRPr sz="1200"/>
            </a:lvl1pPr>
          </a:lstStyle>
          <a:p>
            <a:fld id="{36A420D9-E2BA-4BD5-B845-F55DFC0118AC}" type="slidenum">
              <a:rPr lang="en-AU" smtClean="0"/>
              <a:pPr/>
              <a:t>‹#›</a:t>
            </a:fld>
            <a:endParaRPr lang="en-AU"/>
          </a:p>
        </p:txBody>
      </p:sp>
    </p:spTree>
    <p:extLst>
      <p:ext uri="{BB962C8B-B14F-4D97-AF65-F5344CB8AC3E}">
        <p14:creationId xmlns:p14="http://schemas.microsoft.com/office/powerpoint/2010/main" val="2684978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4301543" cy="339884"/>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622802" y="0"/>
            <a:ext cx="4301543" cy="339884"/>
          </a:xfrm>
          <a:prstGeom prst="rect">
            <a:avLst/>
          </a:prstGeom>
        </p:spPr>
        <p:txBody>
          <a:bodyPr vert="horz" lIns="91440" tIns="45720" rIns="91440" bIns="45720" rtlCol="0"/>
          <a:lstStyle>
            <a:lvl1pPr algn="r">
              <a:defRPr sz="1200"/>
            </a:lvl1pPr>
          </a:lstStyle>
          <a:p>
            <a:fld id="{2763829E-EB69-4A98-9D54-8D6822520B27}" type="datetimeFigureOut">
              <a:rPr lang="en-AU" smtClean="0"/>
              <a:pPr/>
              <a:t>20/05/2020</a:t>
            </a:fld>
            <a:endParaRPr lang="en-AU"/>
          </a:p>
        </p:txBody>
      </p:sp>
      <p:sp>
        <p:nvSpPr>
          <p:cNvPr id="4" name="Slide Image Placeholder 3"/>
          <p:cNvSpPr>
            <a:spLocks noGrp="1" noRot="1" noChangeAspect="1"/>
          </p:cNvSpPr>
          <p:nvPr>
            <p:ph type="sldImg" idx="2"/>
          </p:nvPr>
        </p:nvSpPr>
        <p:spPr>
          <a:xfrm>
            <a:off x="4081463" y="509588"/>
            <a:ext cx="1763712" cy="25495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4" y="6456611"/>
            <a:ext cx="4301543" cy="33988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622802" y="6456611"/>
            <a:ext cx="4301543" cy="339884"/>
          </a:xfrm>
          <a:prstGeom prst="rect">
            <a:avLst/>
          </a:prstGeom>
        </p:spPr>
        <p:txBody>
          <a:bodyPr vert="horz" lIns="91440" tIns="45720" rIns="91440" bIns="45720" rtlCol="0" anchor="b"/>
          <a:lstStyle>
            <a:lvl1pPr algn="r">
              <a:defRPr sz="1200"/>
            </a:lvl1pPr>
          </a:lstStyle>
          <a:p>
            <a:fld id="{0EF05BAA-92F6-4DEA-A832-E4B15A2F525C}" type="slidenum">
              <a:rPr lang="en-AU" smtClean="0"/>
              <a:pPr/>
              <a:t>‹#›</a:t>
            </a:fld>
            <a:endParaRPr lang="en-AU"/>
          </a:p>
        </p:txBody>
      </p:sp>
    </p:spTree>
    <p:extLst>
      <p:ext uri="{BB962C8B-B14F-4D97-AF65-F5344CB8AC3E}">
        <p14:creationId xmlns:p14="http://schemas.microsoft.com/office/powerpoint/2010/main" val="2039978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pPr/>
              <a:t>1</a:t>
            </a:fld>
            <a:endParaRPr lang="en-AU"/>
          </a:p>
        </p:txBody>
      </p:sp>
    </p:spTree>
    <p:extLst>
      <p:ext uri="{BB962C8B-B14F-4D97-AF65-F5344CB8AC3E}">
        <p14:creationId xmlns:p14="http://schemas.microsoft.com/office/powerpoint/2010/main" val="807244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pPr/>
              <a:t>10</a:t>
            </a:fld>
            <a:endParaRPr lang="en-AU"/>
          </a:p>
        </p:txBody>
      </p:sp>
    </p:spTree>
    <p:extLst>
      <p:ext uri="{BB962C8B-B14F-4D97-AF65-F5344CB8AC3E}">
        <p14:creationId xmlns:p14="http://schemas.microsoft.com/office/powerpoint/2010/main" val="734038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pPr/>
              <a:t>11</a:t>
            </a:fld>
            <a:endParaRPr lang="en-AU"/>
          </a:p>
        </p:txBody>
      </p:sp>
    </p:spTree>
    <p:extLst>
      <p:ext uri="{BB962C8B-B14F-4D97-AF65-F5344CB8AC3E}">
        <p14:creationId xmlns:p14="http://schemas.microsoft.com/office/powerpoint/2010/main" val="258543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pPr/>
              <a:t>12</a:t>
            </a:fld>
            <a:endParaRPr lang="en-AU"/>
          </a:p>
        </p:txBody>
      </p:sp>
    </p:spTree>
    <p:extLst>
      <p:ext uri="{BB962C8B-B14F-4D97-AF65-F5344CB8AC3E}">
        <p14:creationId xmlns:p14="http://schemas.microsoft.com/office/powerpoint/2010/main" val="1077306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pPr/>
              <a:t>13</a:t>
            </a:fld>
            <a:endParaRPr lang="en-AU"/>
          </a:p>
        </p:txBody>
      </p:sp>
    </p:spTree>
    <p:extLst>
      <p:ext uri="{BB962C8B-B14F-4D97-AF65-F5344CB8AC3E}">
        <p14:creationId xmlns:p14="http://schemas.microsoft.com/office/powerpoint/2010/main" val="2285544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pPr/>
              <a:t>2</a:t>
            </a:fld>
            <a:endParaRPr lang="en-AU"/>
          </a:p>
        </p:txBody>
      </p:sp>
    </p:spTree>
    <p:extLst>
      <p:ext uri="{BB962C8B-B14F-4D97-AF65-F5344CB8AC3E}">
        <p14:creationId xmlns:p14="http://schemas.microsoft.com/office/powerpoint/2010/main" val="547718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solidFill>
                <a:schemeClr val="bg1"/>
              </a:solidFill>
              <a:latin typeface="Roboto"/>
            </a:endParaRPr>
          </a:p>
          <a:p>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pPr/>
              <a:t>3</a:t>
            </a:fld>
            <a:endParaRPr lang="en-AU"/>
          </a:p>
        </p:txBody>
      </p:sp>
    </p:spTree>
    <p:extLst>
      <p:ext uri="{BB962C8B-B14F-4D97-AF65-F5344CB8AC3E}">
        <p14:creationId xmlns:p14="http://schemas.microsoft.com/office/powerpoint/2010/main" val="2191478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pPr/>
              <a:t>4</a:t>
            </a:fld>
            <a:endParaRPr lang="en-AU"/>
          </a:p>
        </p:txBody>
      </p:sp>
    </p:spTree>
    <p:extLst>
      <p:ext uri="{BB962C8B-B14F-4D97-AF65-F5344CB8AC3E}">
        <p14:creationId xmlns:p14="http://schemas.microsoft.com/office/powerpoint/2010/main" val="1180649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pPr/>
              <a:t>5</a:t>
            </a:fld>
            <a:endParaRPr lang="en-AU"/>
          </a:p>
        </p:txBody>
      </p:sp>
    </p:spTree>
    <p:extLst>
      <p:ext uri="{BB962C8B-B14F-4D97-AF65-F5344CB8AC3E}">
        <p14:creationId xmlns:p14="http://schemas.microsoft.com/office/powerpoint/2010/main" val="2076108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EF05BAA-92F6-4DEA-A832-E4B15A2F525C}" type="slidenum">
              <a:rPr lang="en-AU" smtClean="0"/>
              <a:pPr/>
              <a:t>6</a:t>
            </a:fld>
            <a:endParaRPr lang="en-AU"/>
          </a:p>
        </p:txBody>
      </p:sp>
    </p:spTree>
    <p:extLst>
      <p:ext uri="{BB962C8B-B14F-4D97-AF65-F5344CB8AC3E}">
        <p14:creationId xmlns:p14="http://schemas.microsoft.com/office/powerpoint/2010/main" val="724657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pPr/>
              <a:t>7</a:t>
            </a:fld>
            <a:endParaRPr lang="en-AU"/>
          </a:p>
        </p:txBody>
      </p:sp>
    </p:spTree>
    <p:extLst>
      <p:ext uri="{BB962C8B-B14F-4D97-AF65-F5344CB8AC3E}">
        <p14:creationId xmlns:p14="http://schemas.microsoft.com/office/powerpoint/2010/main" val="2320282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EF05BAA-92F6-4DEA-A832-E4B15A2F525C}" type="slidenum">
              <a:rPr lang="en-AU" smtClean="0"/>
              <a:pPr/>
              <a:t>8</a:t>
            </a:fld>
            <a:endParaRPr lang="en-AU"/>
          </a:p>
        </p:txBody>
      </p:sp>
    </p:spTree>
    <p:extLst>
      <p:ext uri="{BB962C8B-B14F-4D97-AF65-F5344CB8AC3E}">
        <p14:creationId xmlns:p14="http://schemas.microsoft.com/office/powerpoint/2010/main" val="3354688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EF05BAA-92F6-4DEA-A832-E4B15A2F525C}" type="slidenum">
              <a:rPr lang="en-AU" smtClean="0"/>
              <a:pPr/>
              <a:t>9</a:t>
            </a:fld>
            <a:endParaRPr lang="en-AU"/>
          </a:p>
        </p:txBody>
      </p:sp>
    </p:spTree>
    <p:extLst>
      <p:ext uri="{BB962C8B-B14F-4D97-AF65-F5344CB8AC3E}">
        <p14:creationId xmlns:p14="http://schemas.microsoft.com/office/powerpoint/2010/main" val="30923406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5496"/>
            <a:ext cx="6857999" cy="9895015"/>
          </a:xfrm>
          <a:prstGeom prst="rect">
            <a:avLst/>
          </a:prstGeom>
        </p:spPr>
      </p:pic>
      <p:sp>
        <p:nvSpPr>
          <p:cNvPr id="2" name="Title 1"/>
          <p:cNvSpPr>
            <a:spLocks noGrp="1"/>
          </p:cNvSpPr>
          <p:nvPr>
            <p:ph type="title"/>
          </p:nvPr>
        </p:nvSpPr>
        <p:spPr>
          <a:xfrm>
            <a:off x="1052738" y="5161023"/>
            <a:ext cx="5292105" cy="1456162"/>
          </a:xfrm>
        </p:spPr>
        <p:txBody>
          <a:bodyPr anchor="t">
            <a:noAutofit/>
          </a:bodyPr>
          <a:lstStyle>
            <a:lvl1pPr>
              <a:lnSpc>
                <a:spcPct val="80000"/>
              </a:lnSpc>
              <a:defRPr sz="3000">
                <a:solidFill>
                  <a:srgbClr val="58595B"/>
                </a:solidFill>
              </a:defRPr>
            </a:lvl1pPr>
          </a:lstStyle>
          <a:p>
            <a:r>
              <a:rPr lang="en-US"/>
              <a:t>Click to edit Master title style</a:t>
            </a:r>
            <a:endParaRPr lang="en-AU" dirty="0"/>
          </a:p>
        </p:txBody>
      </p:sp>
      <p:sp>
        <p:nvSpPr>
          <p:cNvPr id="7" name="Text Placeholder 6"/>
          <p:cNvSpPr>
            <a:spLocks noGrp="1"/>
          </p:cNvSpPr>
          <p:nvPr>
            <p:ph type="body" sz="quarter" idx="10"/>
          </p:nvPr>
        </p:nvSpPr>
        <p:spPr>
          <a:xfrm>
            <a:off x="1052738" y="6617185"/>
            <a:ext cx="5292105" cy="624069"/>
          </a:xfrm>
        </p:spPr>
        <p:txBody>
          <a:bodyPr>
            <a:normAutofit/>
          </a:bodyPr>
          <a:lstStyle>
            <a:lvl1pPr marL="0" indent="0">
              <a:buNone/>
              <a:defRPr sz="2100">
                <a:solidFill>
                  <a:srgbClr val="58595B"/>
                </a:solidFill>
              </a:defRPr>
            </a:lvl1pPr>
          </a:lstStyle>
          <a:p>
            <a:pPr lvl="0"/>
            <a:r>
              <a:rPr lang="en-US"/>
              <a:t>Edit Master text styles</a:t>
            </a:r>
          </a:p>
        </p:txBody>
      </p:sp>
      <p:sp>
        <p:nvSpPr>
          <p:cNvPr id="5" name="Text Placeholder 4"/>
          <p:cNvSpPr>
            <a:spLocks noGrp="1"/>
          </p:cNvSpPr>
          <p:nvPr>
            <p:ph type="body" sz="quarter" idx="11"/>
          </p:nvPr>
        </p:nvSpPr>
        <p:spPr>
          <a:xfrm>
            <a:off x="1052516" y="7241254"/>
            <a:ext cx="5292179" cy="311856"/>
          </a:xfrm>
        </p:spPr>
        <p:txBody>
          <a:bodyPr>
            <a:noAutofit/>
          </a:bodyPr>
          <a:lstStyle>
            <a:lvl1pPr marL="0" indent="0">
              <a:buNone/>
              <a:defRPr sz="1200" i="1">
                <a:solidFill>
                  <a:srgbClr val="58595B"/>
                </a:solidFill>
              </a:defRPr>
            </a:lvl1pPr>
          </a:lstStyle>
          <a:p>
            <a:pPr lvl="0"/>
            <a:r>
              <a:rPr lang="en-US"/>
              <a:t>Edit Master text styles</a:t>
            </a:r>
          </a:p>
        </p:txBody>
      </p:sp>
      <p:sp>
        <p:nvSpPr>
          <p:cNvPr id="8" name="Text Placeholder 7"/>
          <p:cNvSpPr>
            <a:spLocks noGrp="1"/>
          </p:cNvSpPr>
          <p:nvPr>
            <p:ph type="body" sz="quarter" idx="12"/>
          </p:nvPr>
        </p:nvSpPr>
        <p:spPr>
          <a:xfrm>
            <a:off x="1052740" y="7658303"/>
            <a:ext cx="5292179" cy="415044"/>
          </a:xfrm>
        </p:spPr>
        <p:txBody>
          <a:bodyPr>
            <a:normAutofit/>
          </a:bodyPr>
          <a:lstStyle>
            <a:lvl1pPr marL="0" indent="0">
              <a:buNone/>
              <a:defRPr sz="1200" b="1">
                <a:solidFill>
                  <a:srgbClr val="007CB7"/>
                </a:solidFill>
              </a:defRPr>
            </a:lvl1pPr>
          </a:lstStyle>
          <a:p>
            <a:pPr lvl="0"/>
            <a:r>
              <a:rPr lang="en-US"/>
              <a:t>Edit Master text styles</a:t>
            </a:r>
          </a:p>
        </p:txBody>
      </p:sp>
    </p:spTree>
    <p:extLst>
      <p:ext uri="{BB962C8B-B14F-4D97-AF65-F5344CB8AC3E}">
        <p14:creationId xmlns:p14="http://schemas.microsoft.com/office/powerpoint/2010/main" val="3697731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Third One Third Title and Content">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750079" y="9390103"/>
            <a:ext cx="2678925" cy="313625"/>
          </a:xfrm>
          <a:prstGeom prst="rect">
            <a:avLst/>
          </a:prstGeom>
        </p:spPr>
        <p:txBody>
          <a:bodyPr vert="horz" lIns="0" tIns="0" rIns="0" bIns="0" rtlCol="0" anchor="ctr"/>
          <a:lstStyle>
            <a:lvl1pPr algn="l">
              <a:defRPr sz="750">
                <a:solidFill>
                  <a:schemeClr val="tx1"/>
                </a:solidFill>
              </a:defRPr>
            </a:lvl1pPr>
          </a:lstStyle>
          <a:p>
            <a:endParaRPr lang="en-AU" dirty="0"/>
          </a:p>
        </p:txBody>
      </p:sp>
      <p:sp>
        <p:nvSpPr>
          <p:cNvPr id="11" name="Slide Number Placeholder 5"/>
          <p:cNvSpPr>
            <a:spLocks noGrp="1"/>
          </p:cNvSpPr>
          <p:nvPr>
            <p:ph type="sldNum" sz="quarter" idx="4"/>
          </p:nvPr>
        </p:nvSpPr>
        <p:spPr>
          <a:xfrm>
            <a:off x="404665" y="9390103"/>
            <a:ext cx="294398" cy="313625"/>
          </a:xfrm>
          <a:prstGeom prst="rect">
            <a:avLst/>
          </a:prstGeom>
        </p:spPr>
        <p:txBody>
          <a:bodyPr vert="horz" lIns="0" tIns="0" rIns="0" bIns="0" rtlCol="0" anchor="ctr"/>
          <a:lstStyle>
            <a:lvl1pPr algn="l">
              <a:defRPr sz="750">
                <a:solidFill>
                  <a:schemeClr val="tx1"/>
                </a:solidFill>
              </a:defRPr>
            </a:lvl1pPr>
          </a:lstStyle>
          <a:p>
            <a:fld id="{E917DE0E-AFB1-41FD-BC35-27DB61CA125F}" type="slidenum">
              <a:rPr lang="en-AU" smtClean="0"/>
              <a:pPr/>
              <a:t>‹#›</a:t>
            </a:fld>
            <a:endParaRPr lang="en-AU" dirty="0"/>
          </a:p>
        </p:txBody>
      </p:sp>
      <p:sp>
        <p:nvSpPr>
          <p:cNvPr id="9" name="Text Placeholder 16"/>
          <p:cNvSpPr>
            <a:spLocks noGrp="1"/>
          </p:cNvSpPr>
          <p:nvPr>
            <p:ph type="body" sz="quarter" idx="11"/>
          </p:nvPr>
        </p:nvSpPr>
        <p:spPr>
          <a:xfrm>
            <a:off x="4266624" y="1937633"/>
            <a:ext cx="2052228" cy="655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16"/>
          <p:cNvSpPr>
            <a:spLocks noGrp="1"/>
          </p:cNvSpPr>
          <p:nvPr>
            <p:ph type="body" sz="quarter" idx="12"/>
          </p:nvPr>
        </p:nvSpPr>
        <p:spPr>
          <a:xfrm>
            <a:off x="404815" y="1937633"/>
            <a:ext cx="3671925" cy="655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3" name="Title Placeholder 1"/>
          <p:cNvSpPr>
            <a:spLocks noGrp="1"/>
          </p:cNvSpPr>
          <p:nvPr>
            <p:ph type="title"/>
          </p:nvPr>
        </p:nvSpPr>
        <p:spPr>
          <a:xfrm>
            <a:off x="405366" y="1000567"/>
            <a:ext cx="5939958" cy="937073"/>
          </a:xfrm>
          <a:prstGeom prst="rect">
            <a:avLst/>
          </a:prstGeom>
        </p:spPr>
        <p:txBody>
          <a:bodyPr vert="horz" lIns="0" tIns="0" rIns="0" bIns="0" rtlCol="0" anchor="t" anchorCtr="0">
            <a:normAutofit/>
          </a:bodyPr>
          <a:lstStyle/>
          <a:p>
            <a:r>
              <a:rPr lang="en-US"/>
              <a:t>Click to edit Master title style</a:t>
            </a:r>
            <a:endParaRPr lang="en-AU" dirty="0"/>
          </a:p>
        </p:txBody>
      </p:sp>
    </p:spTree>
    <p:extLst>
      <p:ext uri="{BB962C8B-B14F-4D97-AF65-F5344CB8AC3E}">
        <p14:creationId xmlns:p14="http://schemas.microsoft.com/office/powerpoint/2010/main" val="309038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wo Third One Third Title and Content">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750079" y="9390103"/>
            <a:ext cx="2678925" cy="313625"/>
          </a:xfrm>
          <a:prstGeom prst="rect">
            <a:avLst/>
          </a:prstGeom>
        </p:spPr>
        <p:txBody>
          <a:bodyPr vert="horz" lIns="0" tIns="0" rIns="0" bIns="0" rtlCol="0" anchor="ctr"/>
          <a:lstStyle>
            <a:lvl1pPr algn="l">
              <a:defRPr sz="750">
                <a:solidFill>
                  <a:schemeClr val="tx1"/>
                </a:solidFill>
              </a:defRPr>
            </a:lvl1pPr>
          </a:lstStyle>
          <a:p>
            <a:endParaRPr lang="en-AU" dirty="0"/>
          </a:p>
        </p:txBody>
      </p:sp>
      <p:sp>
        <p:nvSpPr>
          <p:cNvPr id="11" name="Slide Number Placeholder 5"/>
          <p:cNvSpPr>
            <a:spLocks noGrp="1"/>
          </p:cNvSpPr>
          <p:nvPr>
            <p:ph type="sldNum" sz="quarter" idx="4"/>
          </p:nvPr>
        </p:nvSpPr>
        <p:spPr>
          <a:xfrm>
            <a:off x="404665" y="9390103"/>
            <a:ext cx="294398" cy="313625"/>
          </a:xfrm>
          <a:prstGeom prst="rect">
            <a:avLst/>
          </a:prstGeom>
        </p:spPr>
        <p:txBody>
          <a:bodyPr vert="horz" lIns="0" tIns="0" rIns="0" bIns="0" rtlCol="0" anchor="ctr"/>
          <a:lstStyle>
            <a:lvl1pPr algn="l">
              <a:defRPr sz="750">
                <a:solidFill>
                  <a:schemeClr val="tx1"/>
                </a:solidFill>
              </a:defRPr>
            </a:lvl1pPr>
          </a:lstStyle>
          <a:p>
            <a:fld id="{E917DE0E-AFB1-41FD-BC35-27DB61CA125F}" type="slidenum">
              <a:rPr lang="en-AU" smtClean="0"/>
              <a:pPr/>
              <a:t>‹#›</a:t>
            </a:fld>
            <a:endParaRPr lang="en-AU" dirty="0"/>
          </a:p>
        </p:txBody>
      </p:sp>
      <p:sp>
        <p:nvSpPr>
          <p:cNvPr id="9" name="Text Placeholder 16"/>
          <p:cNvSpPr>
            <a:spLocks noGrp="1"/>
          </p:cNvSpPr>
          <p:nvPr>
            <p:ph type="body" sz="quarter" idx="11"/>
          </p:nvPr>
        </p:nvSpPr>
        <p:spPr>
          <a:xfrm>
            <a:off x="4266624" y="1937633"/>
            <a:ext cx="2052228" cy="5200000"/>
          </a:xfrm>
          <a:solidFill>
            <a:srgbClr val="00A1E4"/>
          </a:solidFill>
        </p:spPr>
        <p:txBody>
          <a:bodyPr lIns="72000" tIns="72000" rIns="72000" bIns="7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sp>
        <p:nvSpPr>
          <p:cNvPr id="12" name="Text Placeholder 16"/>
          <p:cNvSpPr>
            <a:spLocks noGrp="1"/>
          </p:cNvSpPr>
          <p:nvPr>
            <p:ph type="body" sz="quarter" idx="12"/>
          </p:nvPr>
        </p:nvSpPr>
        <p:spPr>
          <a:xfrm>
            <a:off x="404815" y="1937633"/>
            <a:ext cx="3671925" cy="655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3" name="Title Placeholder 1"/>
          <p:cNvSpPr>
            <a:spLocks noGrp="1"/>
          </p:cNvSpPr>
          <p:nvPr>
            <p:ph type="title"/>
          </p:nvPr>
        </p:nvSpPr>
        <p:spPr>
          <a:xfrm>
            <a:off x="405366" y="1000567"/>
            <a:ext cx="5939958" cy="937073"/>
          </a:xfrm>
          <a:prstGeom prst="rect">
            <a:avLst/>
          </a:prstGeom>
        </p:spPr>
        <p:txBody>
          <a:bodyPr vert="horz" lIns="0" tIns="0" rIns="0" bIns="0" rtlCol="0" anchor="t" anchorCtr="0">
            <a:normAutofit/>
          </a:bodyPr>
          <a:lstStyle/>
          <a:p>
            <a:r>
              <a:rPr lang="en-US"/>
              <a:t>Click to edit Master title style</a:t>
            </a:r>
            <a:endParaRPr lang="en-AU" dirty="0"/>
          </a:p>
        </p:txBody>
      </p:sp>
    </p:spTree>
    <p:extLst>
      <p:ext uri="{BB962C8B-B14F-4D97-AF65-F5344CB8AC3E}">
        <p14:creationId xmlns:p14="http://schemas.microsoft.com/office/powerpoint/2010/main" val="3090382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Two Third One Third Title and Content">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750079" y="9390103"/>
            <a:ext cx="2678925" cy="313625"/>
          </a:xfrm>
          <a:prstGeom prst="rect">
            <a:avLst/>
          </a:prstGeom>
        </p:spPr>
        <p:txBody>
          <a:bodyPr vert="horz" lIns="0" tIns="0" rIns="0" bIns="0" rtlCol="0" anchor="ctr"/>
          <a:lstStyle>
            <a:lvl1pPr algn="l">
              <a:defRPr sz="750">
                <a:solidFill>
                  <a:schemeClr val="tx1"/>
                </a:solidFill>
              </a:defRPr>
            </a:lvl1pPr>
          </a:lstStyle>
          <a:p>
            <a:endParaRPr lang="en-AU" dirty="0"/>
          </a:p>
        </p:txBody>
      </p:sp>
      <p:sp>
        <p:nvSpPr>
          <p:cNvPr id="11" name="Slide Number Placeholder 5"/>
          <p:cNvSpPr>
            <a:spLocks noGrp="1"/>
          </p:cNvSpPr>
          <p:nvPr>
            <p:ph type="sldNum" sz="quarter" idx="4"/>
          </p:nvPr>
        </p:nvSpPr>
        <p:spPr>
          <a:xfrm>
            <a:off x="404665" y="9390103"/>
            <a:ext cx="294398" cy="313625"/>
          </a:xfrm>
          <a:prstGeom prst="rect">
            <a:avLst/>
          </a:prstGeom>
        </p:spPr>
        <p:txBody>
          <a:bodyPr vert="horz" lIns="0" tIns="0" rIns="0" bIns="0" rtlCol="0" anchor="ctr"/>
          <a:lstStyle>
            <a:lvl1pPr algn="l">
              <a:defRPr sz="750">
                <a:solidFill>
                  <a:schemeClr val="tx1"/>
                </a:solidFill>
              </a:defRPr>
            </a:lvl1pPr>
          </a:lstStyle>
          <a:p>
            <a:fld id="{E917DE0E-AFB1-41FD-BC35-27DB61CA125F}" type="slidenum">
              <a:rPr lang="en-AU" smtClean="0"/>
              <a:pPr/>
              <a:t>‹#›</a:t>
            </a:fld>
            <a:endParaRPr lang="en-AU" dirty="0"/>
          </a:p>
        </p:txBody>
      </p:sp>
      <p:sp>
        <p:nvSpPr>
          <p:cNvPr id="9" name="Text Placeholder 16"/>
          <p:cNvSpPr>
            <a:spLocks noGrp="1"/>
          </p:cNvSpPr>
          <p:nvPr>
            <p:ph type="body" sz="quarter" idx="11"/>
          </p:nvPr>
        </p:nvSpPr>
        <p:spPr>
          <a:xfrm>
            <a:off x="4266624" y="1937633"/>
            <a:ext cx="2052228" cy="5200000"/>
          </a:xfrm>
          <a:solidFill>
            <a:srgbClr val="007CB7"/>
          </a:solidFill>
        </p:spPr>
        <p:txBody>
          <a:bodyPr lIns="72000" tIns="72000" rIns="72000" bIns="7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sp>
        <p:nvSpPr>
          <p:cNvPr id="12" name="Text Placeholder 16"/>
          <p:cNvSpPr>
            <a:spLocks noGrp="1"/>
          </p:cNvSpPr>
          <p:nvPr>
            <p:ph type="body" sz="quarter" idx="12"/>
          </p:nvPr>
        </p:nvSpPr>
        <p:spPr>
          <a:xfrm>
            <a:off x="404815" y="1937633"/>
            <a:ext cx="3671925" cy="655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3" name="Title Placeholder 1"/>
          <p:cNvSpPr>
            <a:spLocks noGrp="1"/>
          </p:cNvSpPr>
          <p:nvPr>
            <p:ph type="title"/>
          </p:nvPr>
        </p:nvSpPr>
        <p:spPr>
          <a:xfrm>
            <a:off x="405366" y="1000567"/>
            <a:ext cx="5939958" cy="937073"/>
          </a:xfrm>
          <a:prstGeom prst="rect">
            <a:avLst/>
          </a:prstGeom>
        </p:spPr>
        <p:txBody>
          <a:bodyPr vert="horz" lIns="0" tIns="0" rIns="0" bIns="0" rtlCol="0" anchor="t" anchorCtr="0">
            <a:normAutofit/>
          </a:bodyPr>
          <a:lstStyle/>
          <a:p>
            <a:r>
              <a:rPr lang="en-US"/>
              <a:t>Click to edit Master title style</a:t>
            </a:r>
            <a:endParaRPr lang="en-AU" dirty="0"/>
          </a:p>
        </p:txBody>
      </p:sp>
    </p:spTree>
    <p:extLst>
      <p:ext uri="{BB962C8B-B14F-4D97-AF65-F5344CB8AC3E}">
        <p14:creationId xmlns:p14="http://schemas.microsoft.com/office/powerpoint/2010/main" val="3090382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Two Third One Third Title and Content">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750079" y="9390103"/>
            <a:ext cx="2678925" cy="313625"/>
          </a:xfrm>
          <a:prstGeom prst="rect">
            <a:avLst/>
          </a:prstGeom>
        </p:spPr>
        <p:txBody>
          <a:bodyPr vert="horz" lIns="0" tIns="0" rIns="0" bIns="0" rtlCol="0" anchor="ctr"/>
          <a:lstStyle>
            <a:lvl1pPr algn="l">
              <a:defRPr sz="750">
                <a:solidFill>
                  <a:schemeClr val="tx1"/>
                </a:solidFill>
              </a:defRPr>
            </a:lvl1pPr>
          </a:lstStyle>
          <a:p>
            <a:endParaRPr lang="en-AU" dirty="0"/>
          </a:p>
        </p:txBody>
      </p:sp>
      <p:sp>
        <p:nvSpPr>
          <p:cNvPr id="11" name="Slide Number Placeholder 5"/>
          <p:cNvSpPr>
            <a:spLocks noGrp="1"/>
          </p:cNvSpPr>
          <p:nvPr>
            <p:ph type="sldNum" sz="quarter" idx="4"/>
          </p:nvPr>
        </p:nvSpPr>
        <p:spPr>
          <a:xfrm>
            <a:off x="404665" y="9390103"/>
            <a:ext cx="294398" cy="313625"/>
          </a:xfrm>
          <a:prstGeom prst="rect">
            <a:avLst/>
          </a:prstGeom>
        </p:spPr>
        <p:txBody>
          <a:bodyPr vert="horz" lIns="0" tIns="0" rIns="0" bIns="0" rtlCol="0" anchor="ctr"/>
          <a:lstStyle>
            <a:lvl1pPr algn="l">
              <a:defRPr sz="750">
                <a:solidFill>
                  <a:schemeClr val="tx1"/>
                </a:solidFill>
              </a:defRPr>
            </a:lvl1pPr>
          </a:lstStyle>
          <a:p>
            <a:fld id="{E917DE0E-AFB1-41FD-BC35-27DB61CA125F}" type="slidenum">
              <a:rPr lang="en-AU" smtClean="0"/>
              <a:pPr/>
              <a:t>‹#›</a:t>
            </a:fld>
            <a:endParaRPr lang="en-AU" dirty="0"/>
          </a:p>
        </p:txBody>
      </p:sp>
      <p:sp>
        <p:nvSpPr>
          <p:cNvPr id="9" name="Text Placeholder 16"/>
          <p:cNvSpPr>
            <a:spLocks noGrp="1"/>
          </p:cNvSpPr>
          <p:nvPr>
            <p:ph type="body" sz="quarter" idx="11"/>
          </p:nvPr>
        </p:nvSpPr>
        <p:spPr>
          <a:xfrm>
            <a:off x="4266624" y="1937633"/>
            <a:ext cx="2052228" cy="5200000"/>
          </a:xfrm>
          <a:solidFill>
            <a:srgbClr val="9CBD3C"/>
          </a:solidFill>
        </p:spPr>
        <p:txBody>
          <a:bodyPr lIns="72000" tIns="72000" rIns="72000" bIns="7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sp>
        <p:nvSpPr>
          <p:cNvPr id="12" name="Text Placeholder 16"/>
          <p:cNvSpPr>
            <a:spLocks noGrp="1"/>
          </p:cNvSpPr>
          <p:nvPr>
            <p:ph type="body" sz="quarter" idx="12"/>
          </p:nvPr>
        </p:nvSpPr>
        <p:spPr>
          <a:xfrm>
            <a:off x="404815" y="1937633"/>
            <a:ext cx="3671925" cy="655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3" name="Title Placeholder 1"/>
          <p:cNvSpPr>
            <a:spLocks noGrp="1"/>
          </p:cNvSpPr>
          <p:nvPr>
            <p:ph type="title"/>
          </p:nvPr>
        </p:nvSpPr>
        <p:spPr>
          <a:xfrm>
            <a:off x="405366" y="1000567"/>
            <a:ext cx="5939958" cy="937073"/>
          </a:xfrm>
          <a:prstGeom prst="rect">
            <a:avLst/>
          </a:prstGeom>
        </p:spPr>
        <p:txBody>
          <a:bodyPr vert="horz" lIns="0" tIns="0" rIns="0" bIns="0" rtlCol="0" anchor="t" anchorCtr="0">
            <a:normAutofit/>
          </a:bodyPr>
          <a:lstStyle/>
          <a:p>
            <a:r>
              <a:rPr lang="en-US"/>
              <a:t>Click to edit Master title style</a:t>
            </a:r>
            <a:endParaRPr lang="en-AU" dirty="0"/>
          </a:p>
        </p:txBody>
      </p:sp>
    </p:spTree>
    <p:extLst>
      <p:ext uri="{BB962C8B-B14F-4D97-AF65-F5344CB8AC3E}">
        <p14:creationId xmlns:p14="http://schemas.microsoft.com/office/powerpoint/2010/main" val="3090382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_Two Third One Third Title and Content">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750079" y="9390103"/>
            <a:ext cx="2678925" cy="313625"/>
          </a:xfrm>
          <a:prstGeom prst="rect">
            <a:avLst/>
          </a:prstGeom>
        </p:spPr>
        <p:txBody>
          <a:bodyPr vert="horz" lIns="0" tIns="0" rIns="0" bIns="0" rtlCol="0" anchor="ctr"/>
          <a:lstStyle>
            <a:lvl1pPr algn="l">
              <a:defRPr sz="750">
                <a:solidFill>
                  <a:schemeClr val="tx1"/>
                </a:solidFill>
              </a:defRPr>
            </a:lvl1pPr>
          </a:lstStyle>
          <a:p>
            <a:endParaRPr lang="en-AU" dirty="0"/>
          </a:p>
        </p:txBody>
      </p:sp>
      <p:sp>
        <p:nvSpPr>
          <p:cNvPr id="11" name="Slide Number Placeholder 5"/>
          <p:cNvSpPr>
            <a:spLocks noGrp="1"/>
          </p:cNvSpPr>
          <p:nvPr>
            <p:ph type="sldNum" sz="quarter" idx="4"/>
          </p:nvPr>
        </p:nvSpPr>
        <p:spPr>
          <a:xfrm>
            <a:off x="404665" y="9390103"/>
            <a:ext cx="294398" cy="313625"/>
          </a:xfrm>
          <a:prstGeom prst="rect">
            <a:avLst/>
          </a:prstGeom>
        </p:spPr>
        <p:txBody>
          <a:bodyPr vert="horz" lIns="0" tIns="0" rIns="0" bIns="0" rtlCol="0" anchor="ctr"/>
          <a:lstStyle>
            <a:lvl1pPr algn="l">
              <a:defRPr sz="750">
                <a:solidFill>
                  <a:schemeClr val="tx1"/>
                </a:solidFill>
              </a:defRPr>
            </a:lvl1pPr>
          </a:lstStyle>
          <a:p>
            <a:fld id="{E917DE0E-AFB1-41FD-BC35-27DB61CA125F}" type="slidenum">
              <a:rPr lang="en-AU" smtClean="0"/>
              <a:pPr/>
              <a:t>‹#›</a:t>
            </a:fld>
            <a:endParaRPr lang="en-AU" dirty="0"/>
          </a:p>
        </p:txBody>
      </p:sp>
      <p:sp>
        <p:nvSpPr>
          <p:cNvPr id="9" name="Text Placeholder 16"/>
          <p:cNvSpPr>
            <a:spLocks noGrp="1"/>
          </p:cNvSpPr>
          <p:nvPr>
            <p:ph type="body" sz="quarter" idx="11"/>
          </p:nvPr>
        </p:nvSpPr>
        <p:spPr>
          <a:xfrm>
            <a:off x="4266624" y="1937633"/>
            <a:ext cx="2052228" cy="5200000"/>
          </a:xfrm>
          <a:solidFill>
            <a:srgbClr val="E37F1C"/>
          </a:solidFill>
        </p:spPr>
        <p:txBody>
          <a:bodyPr lIns="72000" tIns="72000" rIns="72000" bIns="7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sp>
        <p:nvSpPr>
          <p:cNvPr id="12" name="Text Placeholder 16"/>
          <p:cNvSpPr>
            <a:spLocks noGrp="1"/>
          </p:cNvSpPr>
          <p:nvPr>
            <p:ph type="body" sz="quarter" idx="12"/>
          </p:nvPr>
        </p:nvSpPr>
        <p:spPr>
          <a:xfrm>
            <a:off x="404815" y="1937633"/>
            <a:ext cx="3671925" cy="655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3" name="Title Placeholder 1"/>
          <p:cNvSpPr>
            <a:spLocks noGrp="1"/>
          </p:cNvSpPr>
          <p:nvPr>
            <p:ph type="title"/>
          </p:nvPr>
        </p:nvSpPr>
        <p:spPr>
          <a:xfrm>
            <a:off x="405366" y="1000567"/>
            <a:ext cx="5939958" cy="937073"/>
          </a:xfrm>
          <a:prstGeom prst="rect">
            <a:avLst/>
          </a:prstGeom>
        </p:spPr>
        <p:txBody>
          <a:bodyPr vert="horz" lIns="0" tIns="0" rIns="0" bIns="0" rtlCol="0" anchor="t" anchorCtr="0">
            <a:normAutofit/>
          </a:bodyPr>
          <a:lstStyle/>
          <a:p>
            <a:r>
              <a:rPr lang="en-US"/>
              <a:t>Click to edit Master title style</a:t>
            </a:r>
            <a:endParaRPr lang="en-AU" dirty="0"/>
          </a:p>
        </p:txBody>
      </p:sp>
    </p:spTree>
    <p:extLst>
      <p:ext uri="{BB962C8B-B14F-4D97-AF65-F5344CB8AC3E}">
        <p14:creationId xmlns:p14="http://schemas.microsoft.com/office/powerpoint/2010/main" val="3090382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_Two Third One Third Title and Content">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750079" y="9390103"/>
            <a:ext cx="2678925" cy="313625"/>
          </a:xfrm>
          <a:prstGeom prst="rect">
            <a:avLst/>
          </a:prstGeom>
        </p:spPr>
        <p:txBody>
          <a:bodyPr vert="horz" lIns="0" tIns="0" rIns="0" bIns="0" rtlCol="0" anchor="ctr"/>
          <a:lstStyle>
            <a:lvl1pPr algn="l">
              <a:defRPr sz="750">
                <a:solidFill>
                  <a:schemeClr val="tx1"/>
                </a:solidFill>
              </a:defRPr>
            </a:lvl1pPr>
          </a:lstStyle>
          <a:p>
            <a:endParaRPr lang="en-AU" dirty="0"/>
          </a:p>
        </p:txBody>
      </p:sp>
      <p:sp>
        <p:nvSpPr>
          <p:cNvPr id="11" name="Slide Number Placeholder 5"/>
          <p:cNvSpPr>
            <a:spLocks noGrp="1"/>
          </p:cNvSpPr>
          <p:nvPr>
            <p:ph type="sldNum" sz="quarter" idx="4"/>
          </p:nvPr>
        </p:nvSpPr>
        <p:spPr>
          <a:xfrm>
            <a:off x="404665" y="9390103"/>
            <a:ext cx="294398" cy="313625"/>
          </a:xfrm>
          <a:prstGeom prst="rect">
            <a:avLst/>
          </a:prstGeom>
        </p:spPr>
        <p:txBody>
          <a:bodyPr vert="horz" lIns="0" tIns="0" rIns="0" bIns="0" rtlCol="0" anchor="ctr"/>
          <a:lstStyle>
            <a:lvl1pPr algn="l">
              <a:defRPr sz="750">
                <a:solidFill>
                  <a:schemeClr val="tx1"/>
                </a:solidFill>
              </a:defRPr>
            </a:lvl1pPr>
          </a:lstStyle>
          <a:p>
            <a:fld id="{E917DE0E-AFB1-41FD-BC35-27DB61CA125F}" type="slidenum">
              <a:rPr lang="en-AU" smtClean="0"/>
              <a:pPr/>
              <a:t>‹#›</a:t>
            </a:fld>
            <a:endParaRPr lang="en-AU" dirty="0"/>
          </a:p>
        </p:txBody>
      </p:sp>
      <p:sp>
        <p:nvSpPr>
          <p:cNvPr id="9" name="Text Placeholder 16"/>
          <p:cNvSpPr>
            <a:spLocks noGrp="1"/>
          </p:cNvSpPr>
          <p:nvPr>
            <p:ph type="body" sz="quarter" idx="11"/>
          </p:nvPr>
        </p:nvSpPr>
        <p:spPr>
          <a:xfrm>
            <a:off x="4266624" y="1937633"/>
            <a:ext cx="2052228" cy="5200000"/>
          </a:xfrm>
          <a:solidFill>
            <a:srgbClr val="B69A51"/>
          </a:solidFill>
        </p:spPr>
        <p:txBody>
          <a:bodyPr lIns="72000" tIns="72000" rIns="72000" bIns="7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sp>
        <p:nvSpPr>
          <p:cNvPr id="12" name="Text Placeholder 16"/>
          <p:cNvSpPr>
            <a:spLocks noGrp="1"/>
          </p:cNvSpPr>
          <p:nvPr>
            <p:ph type="body" sz="quarter" idx="12"/>
          </p:nvPr>
        </p:nvSpPr>
        <p:spPr>
          <a:xfrm>
            <a:off x="404815" y="1937633"/>
            <a:ext cx="3671925" cy="655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3" name="Title Placeholder 1"/>
          <p:cNvSpPr>
            <a:spLocks noGrp="1"/>
          </p:cNvSpPr>
          <p:nvPr>
            <p:ph type="title"/>
          </p:nvPr>
        </p:nvSpPr>
        <p:spPr>
          <a:xfrm>
            <a:off x="405366" y="1000567"/>
            <a:ext cx="5939958" cy="937073"/>
          </a:xfrm>
          <a:prstGeom prst="rect">
            <a:avLst/>
          </a:prstGeom>
        </p:spPr>
        <p:txBody>
          <a:bodyPr vert="horz" lIns="0" tIns="0" rIns="0" bIns="0" rtlCol="0" anchor="t" anchorCtr="0">
            <a:normAutofit/>
          </a:bodyPr>
          <a:lstStyle/>
          <a:p>
            <a:r>
              <a:rPr lang="en-US"/>
              <a:t>Click to edit Master title style</a:t>
            </a:r>
            <a:endParaRPr lang="en-AU" dirty="0"/>
          </a:p>
        </p:txBody>
      </p:sp>
    </p:spTree>
    <p:extLst>
      <p:ext uri="{BB962C8B-B14F-4D97-AF65-F5344CB8AC3E}">
        <p14:creationId xmlns:p14="http://schemas.microsoft.com/office/powerpoint/2010/main" val="3090382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Two Third One Third Title and Content">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750079" y="9390103"/>
            <a:ext cx="2678925" cy="313625"/>
          </a:xfrm>
          <a:prstGeom prst="rect">
            <a:avLst/>
          </a:prstGeom>
        </p:spPr>
        <p:txBody>
          <a:bodyPr vert="horz" lIns="0" tIns="0" rIns="0" bIns="0" rtlCol="0" anchor="ctr"/>
          <a:lstStyle>
            <a:lvl1pPr algn="l">
              <a:defRPr sz="750">
                <a:solidFill>
                  <a:schemeClr val="tx1"/>
                </a:solidFill>
              </a:defRPr>
            </a:lvl1pPr>
          </a:lstStyle>
          <a:p>
            <a:endParaRPr lang="en-AU" dirty="0"/>
          </a:p>
        </p:txBody>
      </p:sp>
      <p:sp>
        <p:nvSpPr>
          <p:cNvPr id="11" name="Slide Number Placeholder 5"/>
          <p:cNvSpPr>
            <a:spLocks noGrp="1"/>
          </p:cNvSpPr>
          <p:nvPr>
            <p:ph type="sldNum" sz="quarter" idx="4"/>
          </p:nvPr>
        </p:nvSpPr>
        <p:spPr>
          <a:xfrm>
            <a:off x="404665" y="9390103"/>
            <a:ext cx="294398" cy="313625"/>
          </a:xfrm>
          <a:prstGeom prst="rect">
            <a:avLst/>
          </a:prstGeom>
        </p:spPr>
        <p:txBody>
          <a:bodyPr vert="horz" lIns="0" tIns="0" rIns="0" bIns="0" rtlCol="0" anchor="ctr"/>
          <a:lstStyle>
            <a:lvl1pPr algn="l">
              <a:defRPr sz="750">
                <a:solidFill>
                  <a:schemeClr val="tx1"/>
                </a:solidFill>
              </a:defRPr>
            </a:lvl1pPr>
          </a:lstStyle>
          <a:p>
            <a:fld id="{E917DE0E-AFB1-41FD-BC35-27DB61CA125F}" type="slidenum">
              <a:rPr lang="en-AU" smtClean="0"/>
              <a:pPr/>
              <a:t>‹#›</a:t>
            </a:fld>
            <a:endParaRPr lang="en-AU" dirty="0"/>
          </a:p>
        </p:txBody>
      </p:sp>
      <p:sp>
        <p:nvSpPr>
          <p:cNvPr id="9" name="Text Placeholder 16"/>
          <p:cNvSpPr>
            <a:spLocks noGrp="1"/>
          </p:cNvSpPr>
          <p:nvPr>
            <p:ph type="body" sz="quarter" idx="11"/>
          </p:nvPr>
        </p:nvSpPr>
        <p:spPr>
          <a:xfrm>
            <a:off x="4266624" y="1937633"/>
            <a:ext cx="2052228" cy="5200000"/>
          </a:xfrm>
          <a:solidFill>
            <a:srgbClr val="D42F29"/>
          </a:solidFill>
        </p:spPr>
        <p:txBody>
          <a:bodyPr lIns="72000" tIns="72000" rIns="72000" bIns="7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sp>
        <p:nvSpPr>
          <p:cNvPr id="12" name="Text Placeholder 16"/>
          <p:cNvSpPr>
            <a:spLocks noGrp="1"/>
          </p:cNvSpPr>
          <p:nvPr>
            <p:ph type="body" sz="quarter" idx="12"/>
          </p:nvPr>
        </p:nvSpPr>
        <p:spPr>
          <a:xfrm>
            <a:off x="404815" y="1937633"/>
            <a:ext cx="3671925" cy="655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3" name="Title Placeholder 1"/>
          <p:cNvSpPr>
            <a:spLocks noGrp="1"/>
          </p:cNvSpPr>
          <p:nvPr>
            <p:ph type="title"/>
          </p:nvPr>
        </p:nvSpPr>
        <p:spPr>
          <a:xfrm>
            <a:off x="405366" y="1000567"/>
            <a:ext cx="5939958" cy="937073"/>
          </a:xfrm>
          <a:prstGeom prst="rect">
            <a:avLst/>
          </a:prstGeom>
        </p:spPr>
        <p:txBody>
          <a:bodyPr vert="horz" lIns="0" tIns="0" rIns="0" bIns="0" rtlCol="0" anchor="t" anchorCtr="0">
            <a:normAutofit/>
          </a:bodyPr>
          <a:lstStyle/>
          <a:p>
            <a:r>
              <a:rPr lang="en-US"/>
              <a:t>Click to edit Master title style</a:t>
            </a:r>
            <a:endParaRPr lang="en-AU" dirty="0"/>
          </a:p>
        </p:txBody>
      </p:sp>
    </p:spTree>
    <p:extLst>
      <p:ext uri="{BB962C8B-B14F-4D97-AF65-F5344CB8AC3E}">
        <p14:creationId xmlns:p14="http://schemas.microsoft.com/office/powerpoint/2010/main" val="3090382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7_Two Third One Third Title and Content">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750079" y="9390103"/>
            <a:ext cx="2678925" cy="313625"/>
          </a:xfrm>
          <a:prstGeom prst="rect">
            <a:avLst/>
          </a:prstGeom>
        </p:spPr>
        <p:txBody>
          <a:bodyPr vert="horz" lIns="0" tIns="0" rIns="0" bIns="0" rtlCol="0" anchor="ctr"/>
          <a:lstStyle>
            <a:lvl1pPr algn="l">
              <a:defRPr sz="750">
                <a:solidFill>
                  <a:schemeClr val="tx1"/>
                </a:solidFill>
              </a:defRPr>
            </a:lvl1pPr>
          </a:lstStyle>
          <a:p>
            <a:endParaRPr lang="en-AU" dirty="0"/>
          </a:p>
        </p:txBody>
      </p:sp>
      <p:sp>
        <p:nvSpPr>
          <p:cNvPr id="11" name="Slide Number Placeholder 5"/>
          <p:cNvSpPr>
            <a:spLocks noGrp="1"/>
          </p:cNvSpPr>
          <p:nvPr>
            <p:ph type="sldNum" sz="quarter" idx="4"/>
          </p:nvPr>
        </p:nvSpPr>
        <p:spPr>
          <a:xfrm>
            <a:off x="404665" y="9390103"/>
            <a:ext cx="294398" cy="313625"/>
          </a:xfrm>
          <a:prstGeom prst="rect">
            <a:avLst/>
          </a:prstGeom>
        </p:spPr>
        <p:txBody>
          <a:bodyPr vert="horz" lIns="0" tIns="0" rIns="0" bIns="0" rtlCol="0" anchor="ctr"/>
          <a:lstStyle>
            <a:lvl1pPr algn="l">
              <a:defRPr sz="750">
                <a:solidFill>
                  <a:schemeClr val="tx1"/>
                </a:solidFill>
              </a:defRPr>
            </a:lvl1pPr>
          </a:lstStyle>
          <a:p>
            <a:fld id="{E917DE0E-AFB1-41FD-BC35-27DB61CA125F}" type="slidenum">
              <a:rPr lang="en-AU" smtClean="0"/>
              <a:pPr/>
              <a:t>‹#›</a:t>
            </a:fld>
            <a:endParaRPr lang="en-AU" dirty="0"/>
          </a:p>
        </p:txBody>
      </p:sp>
      <p:sp>
        <p:nvSpPr>
          <p:cNvPr id="9" name="Text Placeholder 16"/>
          <p:cNvSpPr>
            <a:spLocks noGrp="1"/>
          </p:cNvSpPr>
          <p:nvPr>
            <p:ph type="body" sz="quarter" idx="11"/>
          </p:nvPr>
        </p:nvSpPr>
        <p:spPr>
          <a:xfrm>
            <a:off x="4266624" y="1937633"/>
            <a:ext cx="2052228" cy="5200000"/>
          </a:xfrm>
          <a:solidFill>
            <a:srgbClr val="58595B"/>
          </a:solidFill>
        </p:spPr>
        <p:txBody>
          <a:bodyPr lIns="72000" tIns="72000" rIns="72000" bIns="7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sp>
        <p:nvSpPr>
          <p:cNvPr id="12" name="Text Placeholder 16"/>
          <p:cNvSpPr>
            <a:spLocks noGrp="1"/>
          </p:cNvSpPr>
          <p:nvPr>
            <p:ph type="body" sz="quarter" idx="12"/>
          </p:nvPr>
        </p:nvSpPr>
        <p:spPr>
          <a:xfrm>
            <a:off x="404815" y="1937633"/>
            <a:ext cx="3671925" cy="655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3" name="Title Placeholder 1"/>
          <p:cNvSpPr>
            <a:spLocks noGrp="1"/>
          </p:cNvSpPr>
          <p:nvPr>
            <p:ph type="title"/>
          </p:nvPr>
        </p:nvSpPr>
        <p:spPr>
          <a:xfrm>
            <a:off x="405366" y="1000567"/>
            <a:ext cx="5939958" cy="937073"/>
          </a:xfrm>
          <a:prstGeom prst="rect">
            <a:avLst/>
          </a:prstGeom>
        </p:spPr>
        <p:txBody>
          <a:bodyPr vert="horz" lIns="0" tIns="0" rIns="0" bIns="0" rtlCol="0" anchor="t" anchorCtr="0">
            <a:normAutofit/>
          </a:bodyPr>
          <a:lstStyle/>
          <a:p>
            <a:r>
              <a:rPr lang="en-US"/>
              <a:t>Click to edit Master title style</a:t>
            </a:r>
            <a:endParaRPr lang="en-AU" dirty="0"/>
          </a:p>
        </p:txBody>
      </p:sp>
    </p:spTree>
    <p:extLst>
      <p:ext uri="{BB962C8B-B14F-4D97-AF65-F5344CB8AC3E}">
        <p14:creationId xmlns:p14="http://schemas.microsoft.com/office/powerpoint/2010/main" val="3090382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8_Two Third One Third Title and Content">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750079" y="9390103"/>
            <a:ext cx="2678925" cy="313625"/>
          </a:xfrm>
          <a:prstGeom prst="rect">
            <a:avLst/>
          </a:prstGeom>
        </p:spPr>
        <p:txBody>
          <a:bodyPr vert="horz" lIns="0" tIns="0" rIns="0" bIns="0" rtlCol="0" anchor="ctr"/>
          <a:lstStyle>
            <a:lvl1pPr algn="l">
              <a:defRPr sz="750">
                <a:solidFill>
                  <a:schemeClr val="tx1"/>
                </a:solidFill>
              </a:defRPr>
            </a:lvl1pPr>
          </a:lstStyle>
          <a:p>
            <a:endParaRPr lang="en-AU" dirty="0"/>
          </a:p>
        </p:txBody>
      </p:sp>
      <p:sp>
        <p:nvSpPr>
          <p:cNvPr id="11" name="Slide Number Placeholder 5"/>
          <p:cNvSpPr>
            <a:spLocks noGrp="1"/>
          </p:cNvSpPr>
          <p:nvPr>
            <p:ph type="sldNum" sz="quarter" idx="4"/>
          </p:nvPr>
        </p:nvSpPr>
        <p:spPr>
          <a:xfrm>
            <a:off x="404665" y="9390103"/>
            <a:ext cx="294398" cy="313625"/>
          </a:xfrm>
          <a:prstGeom prst="rect">
            <a:avLst/>
          </a:prstGeom>
        </p:spPr>
        <p:txBody>
          <a:bodyPr vert="horz" lIns="0" tIns="0" rIns="0" bIns="0" rtlCol="0" anchor="ctr"/>
          <a:lstStyle>
            <a:lvl1pPr algn="l">
              <a:defRPr sz="750">
                <a:solidFill>
                  <a:schemeClr val="tx1"/>
                </a:solidFill>
              </a:defRPr>
            </a:lvl1pPr>
          </a:lstStyle>
          <a:p>
            <a:fld id="{E917DE0E-AFB1-41FD-BC35-27DB61CA125F}" type="slidenum">
              <a:rPr lang="en-AU" smtClean="0"/>
              <a:pPr/>
              <a:t>‹#›</a:t>
            </a:fld>
            <a:endParaRPr lang="en-AU" dirty="0"/>
          </a:p>
        </p:txBody>
      </p:sp>
      <p:sp>
        <p:nvSpPr>
          <p:cNvPr id="9" name="Text Placeholder 16"/>
          <p:cNvSpPr>
            <a:spLocks noGrp="1"/>
          </p:cNvSpPr>
          <p:nvPr>
            <p:ph type="body" sz="quarter" idx="11"/>
          </p:nvPr>
        </p:nvSpPr>
        <p:spPr>
          <a:xfrm>
            <a:off x="4266624" y="1937633"/>
            <a:ext cx="2052228" cy="5200000"/>
          </a:xfrm>
          <a:solidFill>
            <a:srgbClr val="6F517E"/>
          </a:solidFill>
        </p:spPr>
        <p:txBody>
          <a:bodyPr lIns="72000" tIns="72000" rIns="72000" bIns="7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sp>
        <p:nvSpPr>
          <p:cNvPr id="12" name="Text Placeholder 16"/>
          <p:cNvSpPr>
            <a:spLocks noGrp="1"/>
          </p:cNvSpPr>
          <p:nvPr>
            <p:ph type="body" sz="quarter" idx="12"/>
          </p:nvPr>
        </p:nvSpPr>
        <p:spPr>
          <a:xfrm>
            <a:off x="404815" y="1937633"/>
            <a:ext cx="3671925" cy="655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3" name="Title Placeholder 1"/>
          <p:cNvSpPr>
            <a:spLocks noGrp="1"/>
          </p:cNvSpPr>
          <p:nvPr>
            <p:ph type="title"/>
          </p:nvPr>
        </p:nvSpPr>
        <p:spPr>
          <a:xfrm>
            <a:off x="405366" y="1000567"/>
            <a:ext cx="5939958" cy="937073"/>
          </a:xfrm>
          <a:prstGeom prst="rect">
            <a:avLst/>
          </a:prstGeom>
        </p:spPr>
        <p:txBody>
          <a:bodyPr vert="horz" lIns="0" tIns="0" rIns="0" bIns="0" rtlCol="0" anchor="t" anchorCtr="0">
            <a:normAutofit/>
          </a:bodyPr>
          <a:lstStyle/>
          <a:p>
            <a:r>
              <a:rPr lang="en-US"/>
              <a:t>Click to edit Master title style</a:t>
            </a:r>
            <a:endParaRPr lang="en-AU" dirty="0"/>
          </a:p>
        </p:txBody>
      </p:sp>
    </p:spTree>
    <p:extLst>
      <p:ext uri="{BB962C8B-B14F-4D97-AF65-F5344CB8AC3E}">
        <p14:creationId xmlns:p14="http://schemas.microsoft.com/office/powerpoint/2010/main" val="3090382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04816" y="1937637"/>
            <a:ext cx="5940029" cy="5823679"/>
          </a:xfrm>
        </p:spPr>
        <p:txBody>
          <a:bodyPr/>
          <a:lstStyle>
            <a:lvl1pPr marL="0" indent="0">
              <a:buNone/>
              <a:defRPr sz="2400"/>
            </a:lvl1pPr>
            <a:lvl2pPr marL="342853" indent="0">
              <a:buNone/>
              <a:defRPr sz="2100"/>
            </a:lvl2pPr>
            <a:lvl3pPr marL="685704" indent="0">
              <a:buNone/>
              <a:defRPr sz="1800"/>
            </a:lvl3pPr>
            <a:lvl4pPr marL="1028556" indent="0">
              <a:buNone/>
              <a:defRPr sz="1500"/>
            </a:lvl4pPr>
            <a:lvl5pPr marL="1371409" indent="0">
              <a:buNone/>
              <a:defRPr sz="1500"/>
            </a:lvl5pPr>
            <a:lvl6pPr marL="1714260" indent="0">
              <a:buNone/>
              <a:defRPr sz="1500"/>
            </a:lvl6pPr>
            <a:lvl7pPr marL="2057113" indent="0">
              <a:buNone/>
              <a:defRPr sz="1500"/>
            </a:lvl7pPr>
            <a:lvl8pPr marL="2399966" indent="0">
              <a:buNone/>
              <a:defRPr sz="1500"/>
            </a:lvl8pPr>
            <a:lvl9pPr marL="2742817" indent="0">
              <a:buNone/>
              <a:defRPr sz="1500"/>
            </a:lvl9pPr>
          </a:lstStyle>
          <a:p>
            <a:r>
              <a:rPr lang="en-US"/>
              <a:t>Click icon to add picture</a:t>
            </a:r>
            <a:endParaRPr lang="en-AU" dirty="0"/>
          </a:p>
        </p:txBody>
      </p:sp>
      <p:sp>
        <p:nvSpPr>
          <p:cNvPr id="4" name="Text Placeholder 3"/>
          <p:cNvSpPr>
            <a:spLocks noGrp="1"/>
          </p:cNvSpPr>
          <p:nvPr>
            <p:ph type="body" sz="half" idx="2"/>
          </p:nvPr>
        </p:nvSpPr>
        <p:spPr>
          <a:xfrm>
            <a:off x="404816" y="7865329"/>
            <a:ext cx="5940029" cy="624069"/>
          </a:xfrm>
        </p:spPr>
        <p:txBody>
          <a:bodyPr>
            <a:normAutofit/>
          </a:bodyPr>
          <a:lstStyle>
            <a:lvl1pPr marL="0" indent="0">
              <a:buNone/>
              <a:defRPr sz="1800"/>
            </a:lvl1pPr>
            <a:lvl2pPr marL="342853" indent="0">
              <a:buNone/>
              <a:defRPr sz="900"/>
            </a:lvl2pPr>
            <a:lvl3pPr marL="685704" indent="0">
              <a:buNone/>
              <a:defRPr sz="750"/>
            </a:lvl3pPr>
            <a:lvl4pPr marL="1028556" indent="0">
              <a:buNone/>
              <a:defRPr sz="675"/>
            </a:lvl4pPr>
            <a:lvl5pPr marL="1371409" indent="0">
              <a:buNone/>
              <a:defRPr sz="675"/>
            </a:lvl5pPr>
            <a:lvl6pPr marL="1714260" indent="0">
              <a:buNone/>
              <a:defRPr sz="675"/>
            </a:lvl6pPr>
            <a:lvl7pPr marL="2057113" indent="0">
              <a:buNone/>
              <a:defRPr sz="675"/>
            </a:lvl7pPr>
            <a:lvl8pPr marL="2399966" indent="0">
              <a:buNone/>
              <a:defRPr sz="675"/>
            </a:lvl8pPr>
            <a:lvl9pPr marL="2742817" indent="0">
              <a:buNone/>
              <a:defRPr sz="675"/>
            </a:lvl9pPr>
          </a:lstStyle>
          <a:p>
            <a:pPr lvl="0"/>
            <a:r>
              <a:rPr lang="en-US"/>
              <a:t>Edit Master text styles</a:t>
            </a:r>
          </a:p>
        </p:txBody>
      </p:sp>
      <p:sp>
        <p:nvSpPr>
          <p:cNvPr id="8" name="Title 7"/>
          <p:cNvSpPr>
            <a:spLocks noGrp="1"/>
          </p:cNvSpPr>
          <p:nvPr>
            <p:ph type="title"/>
          </p:nvPr>
        </p:nvSpPr>
        <p:spPr/>
        <p:txBody>
          <a:bodyPr/>
          <a:lstStyle/>
          <a:p>
            <a:r>
              <a:rPr lang="en-US"/>
              <a:t>Click to edit Master title style</a:t>
            </a:r>
            <a:endParaRPr lang="en-AU" dirty="0"/>
          </a:p>
        </p:txBody>
      </p:sp>
    </p:spTree>
    <p:extLst>
      <p:ext uri="{BB962C8B-B14F-4D97-AF65-F5344CB8AC3E}">
        <p14:creationId xmlns:p14="http://schemas.microsoft.com/office/powerpoint/2010/main" val="4002725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4" name="Footer Placeholder 4"/>
          <p:cNvSpPr>
            <a:spLocks noGrp="1"/>
          </p:cNvSpPr>
          <p:nvPr>
            <p:ph type="ftr" sz="quarter" idx="3"/>
          </p:nvPr>
        </p:nvSpPr>
        <p:spPr>
          <a:xfrm>
            <a:off x="750079" y="9390103"/>
            <a:ext cx="2678925" cy="313625"/>
          </a:xfrm>
          <a:prstGeom prst="rect">
            <a:avLst/>
          </a:prstGeom>
        </p:spPr>
        <p:txBody>
          <a:bodyPr vert="horz" lIns="0" tIns="0" rIns="0" bIns="0" rtlCol="0" anchor="ctr"/>
          <a:lstStyle>
            <a:lvl1pPr algn="l">
              <a:defRPr sz="750">
                <a:solidFill>
                  <a:schemeClr val="tx1"/>
                </a:solidFill>
              </a:defRPr>
            </a:lvl1pPr>
          </a:lstStyle>
          <a:p>
            <a:endParaRPr lang="en-AU" dirty="0"/>
          </a:p>
        </p:txBody>
      </p:sp>
      <p:sp>
        <p:nvSpPr>
          <p:cNvPr id="15" name="Slide Number Placeholder 5"/>
          <p:cNvSpPr>
            <a:spLocks noGrp="1"/>
          </p:cNvSpPr>
          <p:nvPr>
            <p:ph type="sldNum" sz="quarter" idx="4"/>
          </p:nvPr>
        </p:nvSpPr>
        <p:spPr>
          <a:xfrm>
            <a:off x="404665" y="9390103"/>
            <a:ext cx="294398" cy="313625"/>
          </a:xfrm>
          <a:prstGeom prst="rect">
            <a:avLst/>
          </a:prstGeom>
        </p:spPr>
        <p:txBody>
          <a:bodyPr vert="horz" lIns="0" tIns="0" rIns="0" bIns="0" rtlCol="0" anchor="ctr"/>
          <a:lstStyle>
            <a:lvl1pPr algn="l">
              <a:defRPr sz="750">
                <a:solidFill>
                  <a:schemeClr val="tx1"/>
                </a:solidFill>
              </a:defRPr>
            </a:lvl1pPr>
          </a:lstStyle>
          <a:p>
            <a:fld id="{E917DE0E-AFB1-41FD-BC35-27DB61CA125F}" type="slidenum">
              <a:rPr lang="en-AU" smtClean="0"/>
              <a:pPr/>
              <a:t>‹#›</a:t>
            </a:fld>
            <a:endParaRPr lang="en-AU" dirty="0"/>
          </a:p>
        </p:txBody>
      </p:sp>
      <p:sp>
        <p:nvSpPr>
          <p:cNvPr id="6" name="Title Placeholder 1"/>
          <p:cNvSpPr>
            <a:spLocks noGrp="1"/>
          </p:cNvSpPr>
          <p:nvPr>
            <p:ph type="title"/>
          </p:nvPr>
        </p:nvSpPr>
        <p:spPr>
          <a:xfrm>
            <a:off x="405366" y="1000567"/>
            <a:ext cx="5939958" cy="937073"/>
          </a:xfrm>
          <a:prstGeom prst="rect">
            <a:avLst/>
          </a:prstGeom>
        </p:spPr>
        <p:txBody>
          <a:bodyPr vert="horz" lIns="0" tIns="0" rIns="0" bIns="0" rtlCol="0" anchor="t" anchorCtr="0">
            <a:normAutofit/>
          </a:bodyPr>
          <a:lstStyle/>
          <a:p>
            <a:r>
              <a:rPr lang="en-US"/>
              <a:t>Click to edit Master title style</a:t>
            </a:r>
            <a:endParaRPr lang="en-AU" dirty="0"/>
          </a:p>
        </p:txBody>
      </p:sp>
      <p:sp>
        <p:nvSpPr>
          <p:cNvPr id="3" name="Content Placeholder 2"/>
          <p:cNvSpPr>
            <a:spLocks noGrp="1"/>
          </p:cNvSpPr>
          <p:nvPr>
            <p:ph sz="quarter" idx="10"/>
          </p:nvPr>
        </p:nvSpPr>
        <p:spPr>
          <a:xfrm>
            <a:off x="404816" y="1937634"/>
            <a:ext cx="5940029" cy="6551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740759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Questions Back Cov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96"/>
            <a:ext cx="6858000" cy="9895015"/>
          </a:xfrm>
          <a:prstGeom prst="rect">
            <a:avLst/>
          </a:prstGeom>
        </p:spPr>
      </p:pic>
    </p:spTree>
    <p:extLst>
      <p:ext uri="{BB962C8B-B14F-4D97-AF65-F5344CB8AC3E}">
        <p14:creationId xmlns:p14="http://schemas.microsoft.com/office/powerpoint/2010/main" val="3017448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Content Layou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11" name="Text Placeholder 16"/>
          <p:cNvSpPr>
            <a:spLocks noGrp="1"/>
          </p:cNvSpPr>
          <p:nvPr>
            <p:ph type="body" sz="quarter" idx="10"/>
          </p:nvPr>
        </p:nvSpPr>
        <p:spPr>
          <a:xfrm>
            <a:off x="404664" y="1936665"/>
            <a:ext cx="5940660" cy="31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16"/>
          <p:cNvSpPr>
            <a:spLocks noGrp="1"/>
          </p:cNvSpPr>
          <p:nvPr>
            <p:ph type="body" sz="quarter" idx="11"/>
          </p:nvPr>
        </p:nvSpPr>
        <p:spPr>
          <a:xfrm>
            <a:off x="404664" y="5317393"/>
            <a:ext cx="5940660" cy="31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3" name="Footer Placeholder 4"/>
          <p:cNvSpPr>
            <a:spLocks noGrp="1"/>
          </p:cNvSpPr>
          <p:nvPr>
            <p:ph type="ftr" sz="quarter" idx="3"/>
          </p:nvPr>
        </p:nvSpPr>
        <p:spPr>
          <a:xfrm>
            <a:off x="750079" y="9390103"/>
            <a:ext cx="2678925" cy="313625"/>
          </a:xfrm>
          <a:prstGeom prst="rect">
            <a:avLst/>
          </a:prstGeom>
        </p:spPr>
        <p:txBody>
          <a:bodyPr vert="horz" lIns="0" tIns="0" rIns="0" bIns="0" rtlCol="0" anchor="ctr"/>
          <a:lstStyle>
            <a:lvl1pPr algn="l">
              <a:defRPr sz="750">
                <a:solidFill>
                  <a:schemeClr val="tx1"/>
                </a:solidFill>
              </a:defRPr>
            </a:lvl1pPr>
          </a:lstStyle>
          <a:p>
            <a:endParaRPr lang="en-AU" dirty="0"/>
          </a:p>
        </p:txBody>
      </p:sp>
      <p:sp>
        <p:nvSpPr>
          <p:cNvPr id="14" name="Slide Number Placeholder 5"/>
          <p:cNvSpPr>
            <a:spLocks noGrp="1"/>
          </p:cNvSpPr>
          <p:nvPr>
            <p:ph type="sldNum" sz="quarter" idx="4"/>
          </p:nvPr>
        </p:nvSpPr>
        <p:spPr>
          <a:xfrm>
            <a:off x="404665" y="9390103"/>
            <a:ext cx="294398" cy="313625"/>
          </a:xfrm>
          <a:prstGeom prst="rect">
            <a:avLst/>
          </a:prstGeom>
        </p:spPr>
        <p:txBody>
          <a:bodyPr vert="horz" lIns="0" tIns="0" rIns="0" bIns="0" rtlCol="0" anchor="ctr"/>
          <a:lstStyle>
            <a:lvl1pPr algn="l">
              <a:defRPr sz="750">
                <a:solidFill>
                  <a:schemeClr val="tx1"/>
                </a:solidFill>
              </a:defRPr>
            </a:lvl1p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870134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8" name="Footer Placeholder 4"/>
          <p:cNvSpPr>
            <a:spLocks noGrp="1"/>
          </p:cNvSpPr>
          <p:nvPr>
            <p:ph type="ftr" sz="quarter" idx="3"/>
          </p:nvPr>
        </p:nvSpPr>
        <p:spPr>
          <a:xfrm>
            <a:off x="750079" y="9390103"/>
            <a:ext cx="2678925" cy="313625"/>
          </a:xfrm>
          <a:prstGeom prst="rect">
            <a:avLst/>
          </a:prstGeom>
        </p:spPr>
        <p:txBody>
          <a:bodyPr vert="horz" lIns="0" tIns="0" rIns="0" bIns="0" rtlCol="0" anchor="ctr"/>
          <a:lstStyle>
            <a:lvl1pPr algn="l">
              <a:defRPr sz="750">
                <a:solidFill>
                  <a:schemeClr val="tx1"/>
                </a:solidFill>
              </a:defRPr>
            </a:lvl1pPr>
          </a:lstStyle>
          <a:p>
            <a:endParaRPr lang="en-AU" dirty="0"/>
          </a:p>
        </p:txBody>
      </p:sp>
      <p:sp>
        <p:nvSpPr>
          <p:cNvPr id="9" name="Slide Number Placeholder 5"/>
          <p:cNvSpPr>
            <a:spLocks noGrp="1"/>
          </p:cNvSpPr>
          <p:nvPr>
            <p:ph type="sldNum" sz="quarter" idx="4"/>
          </p:nvPr>
        </p:nvSpPr>
        <p:spPr>
          <a:xfrm>
            <a:off x="404665" y="9390103"/>
            <a:ext cx="294398" cy="313625"/>
          </a:xfrm>
          <a:prstGeom prst="rect">
            <a:avLst/>
          </a:prstGeom>
        </p:spPr>
        <p:txBody>
          <a:bodyPr vert="horz" lIns="0" tIns="0" rIns="0" bIns="0" rtlCol="0" anchor="ctr"/>
          <a:lstStyle>
            <a:lvl1pPr algn="l">
              <a:defRPr sz="750">
                <a:solidFill>
                  <a:schemeClr val="tx1"/>
                </a:solidFill>
              </a:defRPr>
            </a:lvl1pPr>
          </a:lstStyle>
          <a:p>
            <a:fld id="{E917DE0E-AFB1-41FD-BC35-27DB61CA125F}" type="slidenum">
              <a:rPr lang="en-AU" smtClean="0"/>
              <a:pPr/>
              <a:t>‹#›</a:t>
            </a:fld>
            <a:endParaRPr lang="en-AU" dirty="0"/>
          </a:p>
        </p:txBody>
      </p:sp>
      <p:sp>
        <p:nvSpPr>
          <p:cNvPr id="7" name="Text Placeholder 16"/>
          <p:cNvSpPr>
            <a:spLocks noGrp="1"/>
          </p:cNvSpPr>
          <p:nvPr>
            <p:ph type="body" sz="quarter" idx="11"/>
          </p:nvPr>
        </p:nvSpPr>
        <p:spPr>
          <a:xfrm>
            <a:off x="404664" y="1937633"/>
            <a:ext cx="2808000" cy="6551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16"/>
          <p:cNvSpPr>
            <a:spLocks noGrp="1"/>
          </p:cNvSpPr>
          <p:nvPr>
            <p:ph type="body" sz="quarter" idx="12"/>
          </p:nvPr>
        </p:nvSpPr>
        <p:spPr>
          <a:xfrm>
            <a:off x="3537016" y="1937633"/>
            <a:ext cx="2807829" cy="6551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itle Placeholder 1"/>
          <p:cNvSpPr>
            <a:spLocks noGrp="1"/>
          </p:cNvSpPr>
          <p:nvPr>
            <p:ph type="title"/>
          </p:nvPr>
        </p:nvSpPr>
        <p:spPr>
          <a:xfrm>
            <a:off x="405366" y="1000567"/>
            <a:ext cx="5939958" cy="937073"/>
          </a:xfrm>
          <a:prstGeom prst="rect">
            <a:avLst/>
          </a:prstGeom>
        </p:spPr>
        <p:txBody>
          <a:bodyPr vert="horz" lIns="0" tIns="0" rIns="0" bIns="0" rtlCol="0" anchor="t" anchorCtr="0">
            <a:normAutofit/>
          </a:bodyPr>
          <a:lstStyle/>
          <a:p>
            <a:r>
              <a:rPr lang="en-US"/>
              <a:t>Click to edit Master title style</a:t>
            </a:r>
            <a:endParaRPr lang="en-AU" dirty="0"/>
          </a:p>
        </p:txBody>
      </p:sp>
    </p:spTree>
    <p:extLst>
      <p:ext uri="{BB962C8B-B14F-4D97-AF65-F5344CB8AC3E}">
        <p14:creationId xmlns:p14="http://schemas.microsoft.com/office/powerpoint/2010/main" val="687810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xt on Left with Picture at Right (bleed)">
    <p:spTree>
      <p:nvGrpSpPr>
        <p:cNvPr id="1" name=""/>
        <p:cNvGrpSpPr/>
        <p:nvPr/>
      </p:nvGrpSpPr>
      <p:grpSpPr>
        <a:xfrm>
          <a:off x="0" y="0"/>
          <a:ext cx="0" cy="0"/>
          <a:chOff x="0" y="0"/>
          <a:chExt cx="0" cy="0"/>
        </a:xfrm>
      </p:grpSpPr>
      <p:sp>
        <p:nvSpPr>
          <p:cNvPr id="7" name="Picture Placeholder 2"/>
          <p:cNvSpPr>
            <a:spLocks noGrp="1"/>
          </p:cNvSpPr>
          <p:nvPr>
            <p:ph type="pic" idx="10"/>
          </p:nvPr>
        </p:nvSpPr>
        <p:spPr>
          <a:xfrm>
            <a:off x="3483008" y="1937633"/>
            <a:ext cx="2861835" cy="6552000"/>
          </a:xfrm>
        </p:spPr>
        <p:txBody>
          <a:bodyPr/>
          <a:lstStyle>
            <a:lvl1pPr marL="0" indent="0">
              <a:buNone/>
              <a:defRPr sz="2400"/>
            </a:lvl1pPr>
            <a:lvl2pPr marL="342853" indent="0">
              <a:buNone/>
              <a:defRPr sz="2100"/>
            </a:lvl2pPr>
            <a:lvl3pPr marL="685704" indent="0">
              <a:buNone/>
              <a:defRPr sz="1800"/>
            </a:lvl3pPr>
            <a:lvl4pPr marL="1028556" indent="0">
              <a:buNone/>
              <a:defRPr sz="1500"/>
            </a:lvl4pPr>
            <a:lvl5pPr marL="1371409" indent="0">
              <a:buNone/>
              <a:defRPr sz="1500"/>
            </a:lvl5pPr>
            <a:lvl6pPr marL="1714260" indent="0">
              <a:buNone/>
              <a:defRPr sz="1500"/>
            </a:lvl6pPr>
            <a:lvl7pPr marL="2057113" indent="0">
              <a:buNone/>
              <a:defRPr sz="1500"/>
            </a:lvl7pPr>
            <a:lvl8pPr marL="2399966" indent="0">
              <a:buNone/>
              <a:defRPr sz="1500"/>
            </a:lvl8pPr>
            <a:lvl9pPr marL="2742817" indent="0">
              <a:buNone/>
              <a:defRPr sz="1500"/>
            </a:lvl9pPr>
          </a:lstStyle>
          <a:p>
            <a:r>
              <a:rPr lang="en-US"/>
              <a:t>Click icon to add picture</a:t>
            </a:r>
            <a:endParaRPr lang="en-AU" dirty="0"/>
          </a:p>
        </p:txBody>
      </p:sp>
      <p:sp>
        <p:nvSpPr>
          <p:cNvPr id="9" name="Footer Placeholder 4"/>
          <p:cNvSpPr>
            <a:spLocks noGrp="1"/>
          </p:cNvSpPr>
          <p:nvPr>
            <p:ph type="ftr" sz="quarter" idx="3"/>
          </p:nvPr>
        </p:nvSpPr>
        <p:spPr>
          <a:xfrm>
            <a:off x="750079" y="9390103"/>
            <a:ext cx="2678925" cy="313625"/>
          </a:xfrm>
          <a:prstGeom prst="rect">
            <a:avLst/>
          </a:prstGeom>
        </p:spPr>
        <p:txBody>
          <a:bodyPr vert="horz" lIns="0" tIns="0" rIns="0" bIns="0" rtlCol="0" anchor="ctr"/>
          <a:lstStyle>
            <a:lvl1pPr algn="l">
              <a:defRPr sz="750">
                <a:solidFill>
                  <a:schemeClr val="tx1"/>
                </a:solidFill>
              </a:defRPr>
            </a:lvl1pPr>
          </a:lstStyle>
          <a:p>
            <a:endParaRPr lang="en-AU" dirty="0"/>
          </a:p>
        </p:txBody>
      </p:sp>
      <p:sp>
        <p:nvSpPr>
          <p:cNvPr id="10" name="Slide Number Placeholder 5"/>
          <p:cNvSpPr>
            <a:spLocks noGrp="1"/>
          </p:cNvSpPr>
          <p:nvPr>
            <p:ph type="sldNum" sz="quarter" idx="4"/>
          </p:nvPr>
        </p:nvSpPr>
        <p:spPr>
          <a:xfrm>
            <a:off x="404665" y="9390103"/>
            <a:ext cx="294398" cy="313625"/>
          </a:xfrm>
          <a:prstGeom prst="rect">
            <a:avLst/>
          </a:prstGeom>
        </p:spPr>
        <p:txBody>
          <a:bodyPr vert="horz" lIns="0" tIns="0" rIns="0" bIns="0" rtlCol="0" anchor="ctr"/>
          <a:lstStyle>
            <a:lvl1pPr algn="l">
              <a:defRPr sz="750">
                <a:solidFill>
                  <a:schemeClr val="tx1"/>
                </a:solidFill>
              </a:defRPr>
            </a:lvl1pPr>
          </a:lstStyle>
          <a:p>
            <a:fld id="{E917DE0E-AFB1-41FD-BC35-27DB61CA125F}" type="slidenum">
              <a:rPr lang="en-AU" smtClean="0"/>
              <a:pPr/>
              <a:t>‹#›</a:t>
            </a:fld>
            <a:endParaRPr lang="en-AU" dirty="0"/>
          </a:p>
        </p:txBody>
      </p:sp>
      <p:sp>
        <p:nvSpPr>
          <p:cNvPr id="8" name="Text Placeholder 16"/>
          <p:cNvSpPr>
            <a:spLocks noGrp="1"/>
          </p:cNvSpPr>
          <p:nvPr>
            <p:ph type="body" sz="quarter" idx="11"/>
          </p:nvPr>
        </p:nvSpPr>
        <p:spPr>
          <a:xfrm>
            <a:off x="404664" y="1937633"/>
            <a:ext cx="2808000" cy="655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itle Placeholder 1"/>
          <p:cNvSpPr>
            <a:spLocks noGrp="1"/>
          </p:cNvSpPr>
          <p:nvPr>
            <p:ph type="title"/>
          </p:nvPr>
        </p:nvSpPr>
        <p:spPr>
          <a:xfrm>
            <a:off x="405366" y="1000567"/>
            <a:ext cx="5939958" cy="937073"/>
          </a:xfrm>
          <a:prstGeom prst="rect">
            <a:avLst/>
          </a:prstGeom>
        </p:spPr>
        <p:txBody>
          <a:bodyPr vert="horz" lIns="0" tIns="0" rIns="0" bIns="0" rtlCol="0" anchor="t" anchorCtr="0">
            <a:normAutofit/>
          </a:bodyPr>
          <a:lstStyle/>
          <a:p>
            <a:r>
              <a:rPr lang="en-US"/>
              <a:t>Click to edit Master title style</a:t>
            </a:r>
            <a:endParaRPr lang="en-AU" dirty="0"/>
          </a:p>
        </p:txBody>
      </p:sp>
    </p:spTree>
    <p:extLst>
      <p:ext uri="{BB962C8B-B14F-4D97-AF65-F5344CB8AC3E}">
        <p14:creationId xmlns:p14="http://schemas.microsoft.com/office/powerpoint/2010/main" val="687810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4994" y="1948672"/>
            <a:ext cx="2808000" cy="924101"/>
          </a:xfrm>
        </p:spPr>
        <p:txBody>
          <a:bodyPr anchor="t">
            <a:noAutofit/>
          </a:bodyPr>
          <a:lstStyle>
            <a:lvl1pPr marL="0" indent="0">
              <a:lnSpc>
                <a:spcPts val="2400"/>
              </a:lnSpc>
              <a:spcBef>
                <a:spcPts val="0"/>
              </a:spcBef>
              <a:buNone/>
              <a:defRPr sz="2250" b="0"/>
            </a:lvl1pPr>
            <a:lvl2pPr marL="342853" indent="0">
              <a:buNone/>
              <a:defRPr sz="1500" b="1"/>
            </a:lvl2pPr>
            <a:lvl3pPr marL="685704" indent="0">
              <a:buNone/>
              <a:defRPr sz="1350" b="1"/>
            </a:lvl3pPr>
            <a:lvl4pPr marL="1028556" indent="0">
              <a:buNone/>
              <a:defRPr sz="1200" b="1"/>
            </a:lvl4pPr>
            <a:lvl5pPr marL="1371409" indent="0">
              <a:buNone/>
              <a:defRPr sz="1200" b="1"/>
            </a:lvl5pPr>
            <a:lvl6pPr marL="1714260" indent="0">
              <a:buNone/>
              <a:defRPr sz="1200" b="1"/>
            </a:lvl6pPr>
            <a:lvl7pPr marL="2057113" indent="0">
              <a:buNone/>
              <a:defRPr sz="1200" b="1"/>
            </a:lvl7pPr>
            <a:lvl8pPr marL="2399966" indent="0">
              <a:buNone/>
              <a:defRPr sz="1200" b="1"/>
            </a:lvl8pPr>
            <a:lvl9pPr marL="2742817" indent="0">
              <a:buNone/>
              <a:defRPr sz="1200" b="1"/>
            </a:lvl9pPr>
          </a:lstStyle>
          <a:p>
            <a:pPr lvl="0"/>
            <a:r>
              <a:rPr lang="en-US"/>
              <a:t>Edit Master text styles</a:t>
            </a:r>
          </a:p>
        </p:txBody>
      </p:sp>
      <p:sp>
        <p:nvSpPr>
          <p:cNvPr id="4" name="Content Placeholder 3"/>
          <p:cNvSpPr>
            <a:spLocks noGrp="1"/>
          </p:cNvSpPr>
          <p:nvPr>
            <p:ph sz="half" idx="2"/>
          </p:nvPr>
        </p:nvSpPr>
        <p:spPr>
          <a:xfrm>
            <a:off x="404812" y="3080795"/>
            <a:ext cx="2808000" cy="5408601"/>
          </a:xfrm>
        </p:spPr>
        <p:txBody>
          <a:bodyPr/>
          <a:lstStyle>
            <a:lvl1pPr>
              <a:defRPr sz="1800"/>
            </a:lvl1pPr>
            <a:lvl2pPr marL="202472" indent="-202472">
              <a:defRPr sz="1800"/>
            </a:lvl2pPr>
            <a:lvl3pPr marL="404944" indent="-202472">
              <a:defRPr lang="en-US" sz="1800" kern="1200" dirty="0" smtClean="0">
                <a:solidFill>
                  <a:srgbClr val="58595B"/>
                </a:solidFill>
                <a:latin typeface="+mn-lt"/>
                <a:ea typeface="+mn-ea"/>
                <a:cs typeface="+mn-cs"/>
              </a:defRPr>
            </a:lvl3pPr>
            <a:lvl4pPr>
              <a:defRPr lang="en-US" sz="1800" kern="1200" dirty="0" smtClean="0">
                <a:solidFill>
                  <a:srgbClr val="58595B"/>
                </a:solidFill>
                <a:latin typeface="+mn-lt"/>
                <a:ea typeface="+mn-ea"/>
                <a:cs typeface="+mn-cs"/>
              </a:defRPr>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3537012" y="1948672"/>
            <a:ext cx="2808000" cy="924101"/>
          </a:xfrm>
        </p:spPr>
        <p:txBody>
          <a:bodyPr anchor="t">
            <a:noAutofit/>
          </a:bodyPr>
          <a:lstStyle>
            <a:lvl1pPr marL="0" indent="0">
              <a:lnSpc>
                <a:spcPts val="2400"/>
              </a:lnSpc>
              <a:buNone/>
              <a:defRPr lang="en-US" sz="2250" b="0" kern="1200" dirty="0" smtClean="0">
                <a:solidFill>
                  <a:srgbClr val="58595B"/>
                </a:solidFill>
                <a:latin typeface="+mn-lt"/>
                <a:ea typeface="+mn-ea"/>
                <a:cs typeface="+mn-cs"/>
              </a:defRPr>
            </a:lvl1pPr>
            <a:lvl2pPr marL="342853" indent="0">
              <a:buNone/>
              <a:defRPr sz="1500" b="1"/>
            </a:lvl2pPr>
            <a:lvl3pPr marL="685704" indent="0">
              <a:buNone/>
              <a:defRPr sz="1350" b="1"/>
            </a:lvl3pPr>
            <a:lvl4pPr marL="1028556" indent="0">
              <a:buNone/>
              <a:defRPr sz="1200" b="1"/>
            </a:lvl4pPr>
            <a:lvl5pPr marL="1371409" indent="0">
              <a:buNone/>
              <a:defRPr sz="1200" b="1"/>
            </a:lvl5pPr>
            <a:lvl6pPr marL="1714260" indent="0">
              <a:buNone/>
              <a:defRPr sz="1200" b="1"/>
            </a:lvl6pPr>
            <a:lvl7pPr marL="2057113" indent="0">
              <a:buNone/>
              <a:defRPr sz="1200" b="1"/>
            </a:lvl7pPr>
            <a:lvl8pPr marL="2399966" indent="0">
              <a:buNone/>
              <a:defRPr sz="1200" b="1"/>
            </a:lvl8pPr>
            <a:lvl9pPr marL="2742817" indent="0">
              <a:buNone/>
              <a:defRPr sz="1200" b="1"/>
            </a:lvl9pPr>
          </a:lstStyle>
          <a:p>
            <a:pPr lvl="0"/>
            <a:r>
              <a:rPr lang="en-US"/>
              <a:t>Edit Master text styles</a:t>
            </a:r>
          </a:p>
        </p:txBody>
      </p:sp>
      <p:sp>
        <p:nvSpPr>
          <p:cNvPr id="10" name="Footer Placeholder 4"/>
          <p:cNvSpPr>
            <a:spLocks noGrp="1"/>
          </p:cNvSpPr>
          <p:nvPr>
            <p:ph type="ftr" sz="quarter" idx="10"/>
          </p:nvPr>
        </p:nvSpPr>
        <p:spPr>
          <a:xfrm>
            <a:off x="750079" y="9390103"/>
            <a:ext cx="2678925" cy="313625"/>
          </a:xfrm>
          <a:prstGeom prst="rect">
            <a:avLst/>
          </a:prstGeom>
        </p:spPr>
        <p:txBody>
          <a:bodyPr vert="horz" lIns="0" tIns="0" rIns="0" bIns="0" rtlCol="0" anchor="ctr"/>
          <a:lstStyle>
            <a:lvl1pPr algn="l">
              <a:defRPr sz="750">
                <a:solidFill>
                  <a:schemeClr val="tx1"/>
                </a:solidFill>
              </a:defRPr>
            </a:lvl1pPr>
          </a:lstStyle>
          <a:p>
            <a:endParaRPr lang="en-AU" dirty="0"/>
          </a:p>
        </p:txBody>
      </p:sp>
      <p:sp>
        <p:nvSpPr>
          <p:cNvPr id="11" name="Slide Number Placeholder 5"/>
          <p:cNvSpPr>
            <a:spLocks noGrp="1"/>
          </p:cNvSpPr>
          <p:nvPr>
            <p:ph type="sldNum" sz="quarter" idx="11"/>
          </p:nvPr>
        </p:nvSpPr>
        <p:spPr>
          <a:xfrm>
            <a:off x="404665" y="9390103"/>
            <a:ext cx="294398" cy="313625"/>
          </a:xfrm>
          <a:prstGeom prst="rect">
            <a:avLst/>
          </a:prstGeom>
        </p:spPr>
        <p:txBody>
          <a:bodyPr vert="horz" lIns="0" tIns="0" rIns="0" bIns="0" rtlCol="0" anchor="ctr"/>
          <a:lstStyle>
            <a:lvl1pPr algn="l">
              <a:defRPr sz="750">
                <a:solidFill>
                  <a:schemeClr val="tx1"/>
                </a:solidFill>
              </a:defRPr>
            </a:lvl1pPr>
          </a:lstStyle>
          <a:p>
            <a:fld id="{E917DE0E-AFB1-41FD-BC35-27DB61CA125F}" type="slidenum">
              <a:rPr lang="en-AU" smtClean="0"/>
              <a:pPr/>
              <a:t>‹#›</a:t>
            </a:fld>
            <a:endParaRPr lang="en-AU" dirty="0"/>
          </a:p>
        </p:txBody>
      </p:sp>
      <p:sp>
        <p:nvSpPr>
          <p:cNvPr id="9" name="Content Placeholder 3"/>
          <p:cNvSpPr>
            <a:spLocks noGrp="1"/>
          </p:cNvSpPr>
          <p:nvPr>
            <p:ph sz="half" idx="12"/>
          </p:nvPr>
        </p:nvSpPr>
        <p:spPr>
          <a:xfrm>
            <a:off x="3535278" y="3080940"/>
            <a:ext cx="2808000" cy="5408601"/>
          </a:xfrm>
        </p:spPr>
        <p:txBody>
          <a:bodyPr/>
          <a:lstStyle>
            <a:lvl1pPr>
              <a:defRPr sz="1800"/>
            </a:lvl1pPr>
            <a:lvl2pPr marL="202472" indent="-202472">
              <a:defRPr sz="1800"/>
            </a:lvl2pPr>
            <a:lvl3pPr marL="404944" indent="-202472">
              <a:defRPr lang="en-US" sz="1800" kern="1200" dirty="0" smtClean="0">
                <a:solidFill>
                  <a:srgbClr val="58595B"/>
                </a:solidFill>
                <a:latin typeface="+mn-lt"/>
                <a:ea typeface="+mn-ea"/>
                <a:cs typeface="+mn-cs"/>
              </a:defRPr>
            </a:lvl3pPr>
            <a:lvl4pPr>
              <a:defRPr lang="en-US" sz="1800" kern="1200" dirty="0" smtClean="0">
                <a:solidFill>
                  <a:srgbClr val="58595B"/>
                </a:solidFill>
                <a:latin typeface="+mn-lt"/>
                <a:ea typeface="+mn-ea"/>
                <a:cs typeface="+mn-cs"/>
              </a:defRPr>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p:txBody>
      </p:sp>
      <p:sp>
        <p:nvSpPr>
          <p:cNvPr id="12" name="Title Placeholder 1"/>
          <p:cNvSpPr>
            <a:spLocks noGrp="1"/>
          </p:cNvSpPr>
          <p:nvPr>
            <p:ph type="title"/>
          </p:nvPr>
        </p:nvSpPr>
        <p:spPr>
          <a:xfrm>
            <a:off x="405366" y="1000567"/>
            <a:ext cx="5939958" cy="937073"/>
          </a:xfrm>
          <a:prstGeom prst="rect">
            <a:avLst/>
          </a:prstGeom>
        </p:spPr>
        <p:txBody>
          <a:bodyPr vert="horz" lIns="0" tIns="0" rIns="0" bIns="0" rtlCol="0" anchor="t" anchorCtr="0">
            <a:normAutofit/>
          </a:bodyPr>
          <a:lstStyle/>
          <a:p>
            <a:r>
              <a:rPr lang="en-US"/>
              <a:t>Click to edit Master title style</a:t>
            </a:r>
            <a:endParaRPr lang="en-AU" dirty="0"/>
          </a:p>
        </p:txBody>
      </p:sp>
    </p:spTree>
    <p:extLst>
      <p:ext uri="{BB962C8B-B14F-4D97-AF65-F5344CB8AC3E}">
        <p14:creationId xmlns:p14="http://schemas.microsoft.com/office/powerpoint/2010/main" val="2765279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7" name="Footer Placeholder 4"/>
          <p:cNvSpPr>
            <a:spLocks noGrp="1"/>
          </p:cNvSpPr>
          <p:nvPr>
            <p:ph type="ftr" sz="quarter" idx="3"/>
          </p:nvPr>
        </p:nvSpPr>
        <p:spPr>
          <a:xfrm>
            <a:off x="750079" y="9390103"/>
            <a:ext cx="2678925" cy="313625"/>
          </a:xfrm>
          <a:prstGeom prst="rect">
            <a:avLst/>
          </a:prstGeom>
        </p:spPr>
        <p:txBody>
          <a:bodyPr vert="horz" lIns="0" tIns="0" rIns="0" bIns="0" rtlCol="0" anchor="ctr"/>
          <a:lstStyle>
            <a:lvl1pPr algn="l">
              <a:defRPr sz="750">
                <a:solidFill>
                  <a:schemeClr val="tx1"/>
                </a:solidFill>
              </a:defRPr>
            </a:lvl1pPr>
          </a:lstStyle>
          <a:p>
            <a:endParaRPr lang="en-AU" dirty="0"/>
          </a:p>
        </p:txBody>
      </p:sp>
      <p:sp>
        <p:nvSpPr>
          <p:cNvPr id="8" name="Slide Number Placeholder 5"/>
          <p:cNvSpPr>
            <a:spLocks noGrp="1"/>
          </p:cNvSpPr>
          <p:nvPr>
            <p:ph type="sldNum" sz="quarter" idx="4"/>
          </p:nvPr>
        </p:nvSpPr>
        <p:spPr>
          <a:xfrm>
            <a:off x="404665" y="9390103"/>
            <a:ext cx="294398" cy="313625"/>
          </a:xfrm>
          <a:prstGeom prst="rect">
            <a:avLst/>
          </a:prstGeom>
        </p:spPr>
        <p:txBody>
          <a:bodyPr vert="horz" lIns="0" tIns="0" rIns="0" bIns="0" rtlCol="0" anchor="ctr"/>
          <a:lstStyle>
            <a:lvl1pPr algn="l">
              <a:defRPr sz="750">
                <a:solidFill>
                  <a:schemeClr val="tx1"/>
                </a:solidFill>
              </a:defRPr>
            </a:lvl1p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98070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2618910" y="1104572"/>
            <a:ext cx="4239090" cy="520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 name="Footer Placeholder 4"/>
          <p:cNvSpPr>
            <a:spLocks noGrp="1"/>
          </p:cNvSpPr>
          <p:nvPr>
            <p:ph type="ftr" sz="quarter" idx="3"/>
          </p:nvPr>
        </p:nvSpPr>
        <p:spPr>
          <a:xfrm>
            <a:off x="750079" y="9390103"/>
            <a:ext cx="2678925" cy="313625"/>
          </a:xfrm>
          <a:prstGeom prst="rect">
            <a:avLst/>
          </a:prstGeom>
        </p:spPr>
        <p:txBody>
          <a:bodyPr vert="horz" lIns="0" tIns="0" rIns="0" bIns="0" rtlCol="0" anchor="ctr"/>
          <a:lstStyle>
            <a:lvl1pPr algn="l">
              <a:defRPr sz="750">
                <a:solidFill>
                  <a:schemeClr val="tx1"/>
                </a:solidFill>
              </a:defRPr>
            </a:lvl1pPr>
          </a:lstStyle>
          <a:p>
            <a:endParaRPr lang="en-AU" dirty="0"/>
          </a:p>
        </p:txBody>
      </p:sp>
      <p:sp>
        <p:nvSpPr>
          <p:cNvPr id="8" name="Slide Number Placeholder 5"/>
          <p:cNvSpPr>
            <a:spLocks noGrp="1"/>
          </p:cNvSpPr>
          <p:nvPr>
            <p:ph type="sldNum" sz="quarter" idx="4"/>
          </p:nvPr>
        </p:nvSpPr>
        <p:spPr>
          <a:xfrm>
            <a:off x="404665" y="9390103"/>
            <a:ext cx="294398" cy="313625"/>
          </a:xfrm>
          <a:prstGeom prst="rect">
            <a:avLst/>
          </a:prstGeom>
        </p:spPr>
        <p:txBody>
          <a:bodyPr vert="horz" lIns="0" tIns="0" rIns="0" bIns="0" rtlCol="0" anchor="ctr"/>
          <a:lstStyle>
            <a:lvl1pPr algn="l">
              <a:defRPr sz="750">
                <a:solidFill>
                  <a:schemeClr val="tx1"/>
                </a:solidFill>
              </a:defRPr>
            </a:lvl1p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4041477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One Third Two Third Title and Content">
    <p:spTree>
      <p:nvGrpSpPr>
        <p:cNvPr id="1" name=""/>
        <p:cNvGrpSpPr/>
        <p:nvPr/>
      </p:nvGrpSpPr>
      <p:grpSpPr>
        <a:xfrm>
          <a:off x="0" y="0"/>
          <a:ext cx="0" cy="0"/>
          <a:chOff x="0" y="0"/>
          <a:chExt cx="0" cy="0"/>
        </a:xfrm>
      </p:grpSpPr>
      <p:sp>
        <p:nvSpPr>
          <p:cNvPr id="9" name="Footer Placeholder 4"/>
          <p:cNvSpPr>
            <a:spLocks noGrp="1"/>
          </p:cNvSpPr>
          <p:nvPr>
            <p:ph type="ftr" sz="quarter" idx="3"/>
          </p:nvPr>
        </p:nvSpPr>
        <p:spPr>
          <a:xfrm>
            <a:off x="750079" y="9390103"/>
            <a:ext cx="2678925" cy="313625"/>
          </a:xfrm>
          <a:prstGeom prst="rect">
            <a:avLst/>
          </a:prstGeom>
        </p:spPr>
        <p:txBody>
          <a:bodyPr vert="horz" lIns="0" tIns="0" rIns="0" bIns="0" rtlCol="0" anchor="ctr"/>
          <a:lstStyle>
            <a:lvl1pPr algn="l">
              <a:defRPr sz="750">
                <a:solidFill>
                  <a:schemeClr val="tx1"/>
                </a:solidFill>
              </a:defRPr>
            </a:lvl1pPr>
          </a:lstStyle>
          <a:p>
            <a:endParaRPr lang="en-AU" dirty="0"/>
          </a:p>
        </p:txBody>
      </p:sp>
      <p:sp>
        <p:nvSpPr>
          <p:cNvPr id="11" name="Slide Number Placeholder 5"/>
          <p:cNvSpPr>
            <a:spLocks noGrp="1"/>
          </p:cNvSpPr>
          <p:nvPr>
            <p:ph type="sldNum" sz="quarter" idx="4"/>
          </p:nvPr>
        </p:nvSpPr>
        <p:spPr>
          <a:xfrm>
            <a:off x="404665" y="9390103"/>
            <a:ext cx="294398" cy="313625"/>
          </a:xfrm>
          <a:prstGeom prst="rect">
            <a:avLst/>
          </a:prstGeom>
        </p:spPr>
        <p:txBody>
          <a:bodyPr vert="horz" lIns="0" tIns="0" rIns="0" bIns="0" rtlCol="0" anchor="ctr"/>
          <a:lstStyle>
            <a:lvl1pPr algn="l">
              <a:defRPr sz="750">
                <a:solidFill>
                  <a:schemeClr val="tx1"/>
                </a:solidFill>
              </a:defRPr>
            </a:lvl1pPr>
          </a:lstStyle>
          <a:p>
            <a:fld id="{E917DE0E-AFB1-41FD-BC35-27DB61CA125F}" type="slidenum">
              <a:rPr lang="en-AU" smtClean="0"/>
              <a:pPr/>
              <a:t>‹#›</a:t>
            </a:fld>
            <a:endParaRPr lang="en-AU" dirty="0"/>
          </a:p>
        </p:txBody>
      </p:sp>
      <p:sp>
        <p:nvSpPr>
          <p:cNvPr id="8" name="Text Placeholder 16"/>
          <p:cNvSpPr>
            <a:spLocks noGrp="1"/>
          </p:cNvSpPr>
          <p:nvPr>
            <p:ph type="body" sz="quarter" idx="11"/>
          </p:nvPr>
        </p:nvSpPr>
        <p:spPr>
          <a:xfrm>
            <a:off x="404664" y="1937633"/>
            <a:ext cx="2052228" cy="6551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16"/>
          <p:cNvSpPr>
            <a:spLocks noGrp="1"/>
          </p:cNvSpPr>
          <p:nvPr>
            <p:ph type="body" sz="quarter" idx="12"/>
          </p:nvPr>
        </p:nvSpPr>
        <p:spPr>
          <a:xfrm>
            <a:off x="2672920" y="1937633"/>
            <a:ext cx="3671925" cy="6551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3" name="Title Placeholder 1"/>
          <p:cNvSpPr>
            <a:spLocks noGrp="1"/>
          </p:cNvSpPr>
          <p:nvPr>
            <p:ph type="title"/>
          </p:nvPr>
        </p:nvSpPr>
        <p:spPr>
          <a:xfrm>
            <a:off x="405366" y="1000567"/>
            <a:ext cx="5939958" cy="937073"/>
          </a:xfrm>
          <a:prstGeom prst="rect">
            <a:avLst/>
          </a:prstGeom>
        </p:spPr>
        <p:txBody>
          <a:bodyPr vert="horz" lIns="0" tIns="0" rIns="0" bIns="0" rtlCol="0" anchor="t" anchorCtr="0">
            <a:normAutofit/>
          </a:bodyPr>
          <a:lstStyle/>
          <a:p>
            <a:r>
              <a:rPr lang="en-US"/>
              <a:t>Click to edit Master title style</a:t>
            </a:r>
            <a:endParaRPr lang="en-AU" dirty="0"/>
          </a:p>
        </p:txBody>
      </p:sp>
    </p:spTree>
    <p:extLst>
      <p:ext uri="{BB962C8B-B14F-4D97-AF65-F5344CB8AC3E}">
        <p14:creationId xmlns:p14="http://schemas.microsoft.com/office/powerpoint/2010/main" val="3378483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6699"/>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5496"/>
            <a:ext cx="6858000" cy="9895015"/>
          </a:xfrm>
          <a:prstGeom prst="rect">
            <a:avLst/>
          </a:prstGeom>
        </p:spPr>
      </p:pic>
      <p:sp>
        <p:nvSpPr>
          <p:cNvPr id="2" name="Title Placeholder 1"/>
          <p:cNvSpPr>
            <a:spLocks noGrp="1"/>
          </p:cNvSpPr>
          <p:nvPr>
            <p:ph type="title"/>
          </p:nvPr>
        </p:nvSpPr>
        <p:spPr>
          <a:xfrm>
            <a:off x="405366" y="1000567"/>
            <a:ext cx="5939958" cy="937073"/>
          </a:xfrm>
          <a:prstGeom prst="rect">
            <a:avLst/>
          </a:prstGeom>
        </p:spPr>
        <p:txBody>
          <a:bodyPr vert="horz" lIns="0" tIns="0" rIns="0" bIns="0" rtlCol="0" anchor="t" anchorCtr="0">
            <a:normAutofit/>
          </a:bodyPr>
          <a:lstStyle/>
          <a:p>
            <a:r>
              <a:rPr lang="en-US"/>
              <a:t>Click to edit Master title style</a:t>
            </a:r>
            <a:endParaRPr lang="en-AU" dirty="0"/>
          </a:p>
        </p:txBody>
      </p:sp>
      <p:sp>
        <p:nvSpPr>
          <p:cNvPr id="3" name="Text Placeholder 2"/>
          <p:cNvSpPr>
            <a:spLocks noGrp="1"/>
          </p:cNvSpPr>
          <p:nvPr>
            <p:ph type="body" idx="1"/>
          </p:nvPr>
        </p:nvSpPr>
        <p:spPr>
          <a:xfrm>
            <a:off x="404664" y="1936665"/>
            <a:ext cx="5940660" cy="655272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 Fourth Level</a:t>
            </a:r>
          </a:p>
          <a:p>
            <a:pPr lvl="4"/>
            <a:r>
              <a:rPr lang="en-US" dirty="0"/>
              <a:t>Fifth Level</a:t>
            </a:r>
          </a:p>
        </p:txBody>
      </p:sp>
      <p:sp>
        <p:nvSpPr>
          <p:cNvPr id="6" name="Footer Placeholder 4"/>
          <p:cNvSpPr>
            <a:spLocks noGrp="1"/>
          </p:cNvSpPr>
          <p:nvPr>
            <p:ph type="ftr" sz="quarter" idx="3"/>
          </p:nvPr>
        </p:nvSpPr>
        <p:spPr>
          <a:xfrm>
            <a:off x="750079" y="9390103"/>
            <a:ext cx="2678925" cy="313625"/>
          </a:xfrm>
          <a:prstGeom prst="rect">
            <a:avLst/>
          </a:prstGeom>
        </p:spPr>
        <p:txBody>
          <a:bodyPr vert="horz" lIns="0" tIns="0" rIns="0" bIns="0" rtlCol="0" anchor="ctr"/>
          <a:lstStyle>
            <a:lvl1pPr algn="l">
              <a:defRPr sz="750">
                <a:solidFill>
                  <a:schemeClr val="tx1"/>
                </a:solidFill>
              </a:defRPr>
            </a:lvl1pPr>
          </a:lstStyle>
          <a:p>
            <a:endParaRPr lang="en-AU" dirty="0"/>
          </a:p>
        </p:txBody>
      </p:sp>
      <p:sp>
        <p:nvSpPr>
          <p:cNvPr id="7" name="Slide Number Placeholder 5"/>
          <p:cNvSpPr>
            <a:spLocks noGrp="1"/>
          </p:cNvSpPr>
          <p:nvPr>
            <p:ph type="sldNum" sz="quarter" idx="4"/>
          </p:nvPr>
        </p:nvSpPr>
        <p:spPr>
          <a:xfrm>
            <a:off x="404665" y="9390103"/>
            <a:ext cx="294398" cy="313625"/>
          </a:xfrm>
          <a:prstGeom prst="rect">
            <a:avLst/>
          </a:prstGeom>
        </p:spPr>
        <p:txBody>
          <a:bodyPr vert="horz" lIns="0" tIns="0" rIns="0" bIns="0" rtlCol="0" anchor="ctr"/>
          <a:lstStyle>
            <a:lvl1pPr algn="l">
              <a:defRPr sz="750">
                <a:solidFill>
                  <a:schemeClr val="tx1"/>
                </a:solidFill>
              </a:defRPr>
            </a:lvl1p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786833112"/>
      </p:ext>
    </p:extLst>
  </p:cSld>
  <p:clrMap bg1="lt1" tx1="dk1" bg2="lt2" tx2="dk2" accent1="accent1" accent2="accent2" accent3="accent3" accent4="accent4" accent5="accent5" accent6="accent6" hlink="hlink" folHlink="folHlink"/>
  <p:sldLayoutIdLst>
    <p:sldLayoutId id="2147483762" r:id="rId1"/>
    <p:sldLayoutId id="2147483650" r:id="rId2"/>
    <p:sldLayoutId id="2147483728" r:id="rId3"/>
    <p:sldLayoutId id="2147483652" r:id="rId4"/>
    <p:sldLayoutId id="2147483761" r:id="rId5"/>
    <p:sldLayoutId id="2147483653" r:id="rId6"/>
    <p:sldLayoutId id="2147483654" r:id="rId7"/>
    <p:sldLayoutId id="2147483655" r:id="rId8"/>
    <p:sldLayoutId id="2147483656" r:id="rId9"/>
    <p:sldLayoutId id="2147483732" r:id="rId10"/>
    <p:sldLayoutId id="2147483764" r:id="rId11"/>
    <p:sldLayoutId id="2147483765" r:id="rId12"/>
    <p:sldLayoutId id="2147483766" r:id="rId13"/>
    <p:sldLayoutId id="2147483768" r:id="rId14"/>
    <p:sldLayoutId id="2147483767" r:id="rId15"/>
    <p:sldLayoutId id="2147483769" r:id="rId16"/>
    <p:sldLayoutId id="2147483770" r:id="rId17"/>
    <p:sldLayoutId id="2147483771" r:id="rId18"/>
    <p:sldLayoutId id="2147483657" r:id="rId19"/>
    <p:sldLayoutId id="2147483763" r:id="rId20"/>
  </p:sldLayoutIdLst>
  <p:hf sldNum="0" hdr="0" ftr="0" dt="0"/>
  <p:txStyles>
    <p:titleStyle>
      <a:lvl1pPr algn="l" defTabSz="685704" rtl="0" eaLnBrk="1" latinLnBrk="0" hangingPunct="1">
        <a:spcBef>
          <a:spcPct val="0"/>
        </a:spcBef>
        <a:buNone/>
        <a:defRPr sz="2550" b="0" kern="1200">
          <a:solidFill>
            <a:schemeClr val="accent1"/>
          </a:solidFill>
          <a:latin typeface="+mj-lt"/>
          <a:ea typeface="+mj-ea"/>
          <a:cs typeface="+mj-cs"/>
        </a:defRPr>
      </a:lvl1pPr>
    </p:titleStyle>
    <p:bodyStyle>
      <a:lvl1pPr marL="0" indent="0" algn="l" defTabSz="685704" rtl="0" eaLnBrk="1" latinLnBrk="0" hangingPunct="1">
        <a:spcBef>
          <a:spcPts val="900"/>
        </a:spcBef>
        <a:buClr>
          <a:schemeClr val="tx1"/>
        </a:buClr>
        <a:buFont typeface="Arial" pitchFamily="34" charset="0"/>
        <a:buNone/>
        <a:defRPr sz="2250" kern="1200">
          <a:solidFill>
            <a:srgbClr val="58595B"/>
          </a:solidFill>
          <a:latin typeface="+mn-lt"/>
          <a:ea typeface="+mn-ea"/>
          <a:cs typeface="+mn-cs"/>
        </a:defRPr>
      </a:lvl1pPr>
      <a:lvl2pPr marL="0" indent="0" algn="l" defTabSz="685704" rtl="0" eaLnBrk="1" latinLnBrk="0" hangingPunct="1">
        <a:spcBef>
          <a:spcPts val="225"/>
        </a:spcBef>
        <a:buClr>
          <a:schemeClr val="tx1"/>
        </a:buClr>
        <a:buFont typeface="Courier New" pitchFamily="49" charset="0"/>
        <a:buNone/>
        <a:defRPr sz="1800" kern="1200">
          <a:solidFill>
            <a:srgbClr val="58595B"/>
          </a:solidFill>
          <a:latin typeface="+mn-lt"/>
          <a:ea typeface="+mn-ea"/>
          <a:cs typeface="+mn-cs"/>
        </a:defRPr>
      </a:lvl2pPr>
      <a:lvl3pPr marL="202472" indent="-202472" algn="l" defTabSz="685704" rtl="0" eaLnBrk="1" latinLnBrk="0" hangingPunct="1">
        <a:spcBef>
          <a:spcPts val="150"/>
        </a:spcBef>
        <a:buClr>
          <a:srgbClr val="58595B"/>
        </a:buClr>
        <a:buFont typeface="Arial" pitchFamily="34" charset="0"/>
        <a:buChar char="•"/>
        <a:defRPr sz="1800" kern="1200">
          <a:solidFill>
            <a:srgbClr val="58595B"/>
          </a:solidFill>
          <a:latin typeface="+mn-lt"/>
          <a:ea typeface="+mn-ea"/>
          <a:cs typeface="+mn-cs"/>
        </a:defRPr>
      </a:lvl3pPr>
      <a:lvl4pPr marL="404944" indent="-202472" algn="l" defTabSz="685704" rtl="0" eaLnBrk="1" latinLnBrk="0" hangingPunct="1">
        <a:spcBef>
          <a:spcPts val="150"/>
        </a:spcBef>
        <a:buClr>
          <a:srgbClr val="58595B"/>
        </a:buClr>
        <a:buFont typeface="Arial Narrow" pitchFamily="34" charset="0"/>
        <a:buChar char="–"/>
        <a:defRPr sz="1800" kern="1200">
          <a:solidFill>
            <a:srgbClr val="58595B"/>
          </a:solidFill>
          <a:latin typeface="+mn-lt"/>
          <a:ea typeface="+mn-ea"/>
          <a:cs typeface="+mn-cs"/>
        </a:defRPr>
      </a:lvl4pPr>
      <a:lvl5pPr marL="0" indent="0" algn="l" defTabSz="685704" rtl="0" eaLnBrk="1" latinLnBrk="0" hangingPunct="1">
        <a:spcBef>
          <a:spcPts val="225"/>
        </a:spcBef>
        <a:spcAft>
          <a:spcPts val="225"/>
        </a:spcAft>
        <a:buFont typeface="Arial" pitchFamily="34" charset="0"/>
        <a:buNone/>
        <a:defRPr sz="1050" kern="1200">
          <a:solidFill>
            <a:srgbClr val="58595B"/>
          </a:solidFill>
          <a:latin typeface="+mn-lt"/>
          <a:ea typeface="+mn-ea"/>
          <a:cs typeface="+mn-cs"/>
        </a:defRPr>
      </a:lvl5pPr>
      <a:lvl6pPr marL="1885687"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40"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392"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243"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04" rtl="0" eaLnBrk="1" latinLnBrk="0" hangingPunct="1">
        <a:defRPr sz="1350" kern="1200">
          <a:solidFill>
            <a:schemeClr val="tx1"/>
          </a:solidFill>
          <a:latin typeface="+mn-lt"/>
          <a:ea typeface="+mn-ea"/>
          <a:cs typeface="+mn-cs"/>
        </a:defRPr>
      </a:lvl1pPr>
      <a:lvl2pPr marL="342853" algn="l" defTabSz="685704" rtl="0" eaLnBrk="1" latinLnBrk="0" hangingPunct="1">
        <a:defRPr sz="1350" kern="1200">
          <a:solidFill>
            <a:schemeClr val="tx1"/>
          </a:solidFill>
          <a:latin typeface="+mn-lt"/>
          <a:ea typeface="+mn-ea"/>
          <a:cs typeface="+mn-cs"/>
        </a:defRPr>
      </a:lvl2pPr>
      <a:lvl3pPr marL="685704" algn="l" defTabSz="685704" rtl="0" eaLnBrk="1" latinLnBrk="0" hangingPunct="1">
        <a:defRPr sz="1350" kern="1200">
          <a:solidFill>
            <a:schemeClr val="tx1"/>
          </a:solidFill>
          <a:latin typeface="+mn-lt"/>
          <a:ea typeface="+mn-ea"/>
          <a:cs typeface="+mn-cs"/>
        </a:defRPr>
      </a:lvl3pPr>
      <a:lvl4pPr marL="1028556" algn="l" defTabSz="685704" rtl="0" eaLnBrk="1" latinLnBrk="0" hangingPunct="1">
        <a:defRPr sz="1350" kern="1200">
          <a:solidFill>
            <a:schemeClr val="tx1"/>
          </a:solidFill>
          <a:latin typeface="+mn-lt"/>
          <a:ea typeface="+mn-ea"/>
          <a:cs typeface="+mn-cs"/>
        </a:defRPr>
      </a:lvl4pPr>
      <a:lvl5pPr marL="1371409" algn="l" defTabSz="685704" rtl="0" eaLnBrk="1" latinLnBrk="0" hangingPunct="1">
        <a:defRPr sz="1350" kern="1200">
          <a:solidFill>
            <a:schemeClr val="tx1"/>
          </a:solidFill>
          <a:latin typeface="+mn-lt"/>
          <a:ea typeface="+mn-ea"/>
          <a:cs typeface="+mn-cs"/>
        </a:defRPr>
      </a:lvl5pPr>
      <a:lvl6pPr marL="1714260" algn="l" defTabSz="685704" rtl="0" eaLnBrk="1" latinLnBrk="0" hangingPunct="1">
        <a:defRPr sz="1350" kern="1200">
          <a:solidFill>
            <a:schemeClr val="tx1"/>
          </a:solidFill>
          <a:latin typeface="+mn-lt"/>
          <a:ea typeface="+mn-ea"/>
          <a:cs typeface="+mn-cs"/>
        </a:defRPr>
      </a:lvl6pPr>
      <a:lvl7pPr marL="2057113" algn="l" defTabSz="685704" rtl="0" eaLnBrk="1" latinLnBrk="0" hangingPunct="1">
        <a:defRPr sz="1350" kern="1200">
          <a:solidFill>
            <a:schemeClr val="tx1"/>
          </a:solidFill>
          <a:latin typeface="+mn-lt"/>
          <a:ea typeface="+mn-ea"/>
          <a:cs typeface="+mn-cs"/>
        </a:defRPr>
      </a:lvl7pPr>
      <a:lvl8pPr marL="2399966" algn="l" defTabSz="685704" rtl="0" eaLnBrk="1" latinLnBrk="0" hangingPunct="1">
        <a:defRPr sz="1350" kern="1200">
          <a:solidFill>
            <a:schemeClr val="tx1"/>
          </a:solidFill>
          <a:latin typeface="+mn-lt"/>
          <a:ea typeface="+mn-ea"/>
          <a:cs typeface="+mn-cs"/>
        </a:defRPr>
      </a:lvl8pPr>
      <a:lvl9pPr marL="2742817" algn="l" defTabSz="68570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5.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p:cNvSpPr>
            <a:spLocks noGrp="1"/>
          </p:cNvSpPr>
          <p:nvPr>
            <p:ph type="title"/>
          </p:nvPr>
        </p:nvSpPr>
        <p:spPr>
          <a:xfrm>
            <a:off x="421232" y="3911884"/>
            <a:ext cx="5292105" cy="819823"/>
          </a:xfrm>
        </p:spPr>
        <p:txBody>
          <a:bodyPr/>
          <a:lstStyle/>
          <a:p>
            <a:r>
              <a:rPr lang="en-AU" sz="3200" b="1" dirty="0">
                <a:solidFill>
                  <a:schemeClr val="bg1"/>
                </a:solidFill>
                <a:effectLst>
                  <a:outerShdw blurRad="38100" dist="38100" dir="2700000" algn="tl">
                    <a:srgbClr val="000000">
                      <a:alpha val="43137"/>
                    </a:srgbClr>
                  </a:outerShdw>
                </a:effectLst>
                <a:latin typeface="Roboto"/>
              </a:rPr>
              <a:t>Regulated retail electricity prices for 2020–21</a:t>
            </a:r>
            <a:br>
              <a:rPr lang="en-AU" sz="2400" b="1" dirty="0">
                <a:solidFill>
                  <a:schemeClr val="bg1"/>
                </a:solidFill>
                <a:effectLst>
                  <a:outerShdw blurRad="38100" dist="38100" dir="2700000" algn="tl">
                    <a:srgbClr val="000000">
                      <a:alpha val="43137"/>
                    </a:srgbClr>
                  </a:outerShdw>
                </a:effectLst>
                <a:latin typeface="Roboto"/>
              </a:rPr>
            </a:br>
            <a:br>
              <a:rPr lang="en-AU" b="1" dirty="0">
                <a:solidFill>
                  <a:schemeClr val="bg1"/>
                </a:solidFill>
                <a:effectLst>
                  <a:outerShdw blurRad="38100" dist="38100" dir="2700000" algn="tl">
                    <a:srgbClr val="000000">
                      <a:alpha val="43137"/>
                    </a:srgbClr>
                  </a:outerShdw>
                </a:effectLst>
                <a:latin typeface="Roboto"/>
              </a:rPr>
            </a:br>
            <a:endParaRPr lang="en-AU" dirty="0">
              <a:solidFill>
                <a:srgbClr val="EB9661"/>
              </a:solidFill>
              <a:effectLst>
                <a:outerShdw blurRad="38100" dist="38100" dir="2700000" algn="tl">
                  <a:srgbClr val="000000">
                    <a:alpha val="43137"/>
                  </a:srgbClr>
                </a:outerShdw>
              </a:effectLst>
              <a:latin typeface="Roboto"/>
            </a:endParaRPr>
          </a:p>
        </p:txBody>
      </p:sp>
      <p:sp>
        <p:nvSpPr>
          <p:cNvPr id="11" name="Text Placeholder 10"/>
          <p:cNvSpPr>
            <a:spLocks noGrp="1"/>
          </p:cNvSpPr>
          <p:nvPr>
            <p:ph type="body" sz="quarter" idx="10"/>
          </p:nvPr>
        </p:nvSpPr>
        <p:spPr>
          <a:xfrm>
            <a:off x="476672" y="5504599"/>
            <a:ext cx="5292105" cy="352039"/>
          </a:xfrm>
        </p:spPr>
        <p:txBody>
          <a:bodyPr>
            <a:noAutofit/>
          </a:bodyPr>
          <a:lstStyle/>
          <a:p>
            <a:r>
              <a:rPr lang="en-AU" sz="2000" b="1" dirty="0">
                <a:solidFill>
                  <a:schemeClr val="bg1"/>
                </a:solidFill>
                <a:effectLst>
                  <a:outerShdw blurRad="38100" dist="38100" dir="2700000" algn="tl">
                    <a:srgbClr val="000000">
                      <a:alpha val="43137"/>
                    </a:srgbClr>
                  </a:outerShdw>
                </a:effectLst>
                <a:latin typeface="Roboto"/>
              </a:rPr>
              <a:t>Virtual workshop</a:t>
            </a:r>
            <a:br>
              <a:rPr lang="en-AU" sz="2400" b="1" dirty="0">
                <a:solidFill>
                  <a:schemeClr val="bg1"/>
                </a:solidFill>
                <a:effectLst>
                  <a:outerShdw blurRad="38100" dist="38100" dir="2700000" algn="tl">
                    <a:srgbClr val="000000">
                      <a:alpha val="43137"/>
                    </a:srgbClr>
                  </a:outerShdw>
                </a:effectLst>
                <a:latin typeface="Roboto"/>
              </a:rPr>
            </a:br>
            <a:endParaRPr lang="en-AU" sz="2400" b="1" dirty="0">
              <a:solidFill>
                <a:schemeClr val="bg1"/>
              </a:solidFill>
              <a:effectLst>
                <a:outerShdw blurRad="38100" dist="38100" dir="2700000" algn="tl">
                  <a:srgbClr val="000000">
                    <a:alpha val="43137"/>
                  </a:srgbClr>
                </a:outerShdw>
              </a:effectLst>
              <a:latin typeface="Roboto"/>
            </a:endParaRPr>
          </a:p>
        </p:txBody>
      </p:sp>
      <p:sp>
        <p:nvSpPr>
          <p:cNvPr id="8" name="Text Placeholder 7"/>
          <p:cNvSpPr>
            <a:spLocks noGrp="1"/>
          </p:cNvSpPr>
          <p:nvPr>
            <p:ph type="body" sz="quarter" idx="11"/>
          </p:nvPr>
        </p:nvSpPr>
        <p:spPr>
          <a:xfrm>
            <a:off x="476672" y="6081304"/>
            <a:ext cx="5292179" cy="311856"/>
          </a:xfrm>
        </p:spPr>
        <p:txBody>
          <a:bodyPr/>
          <a:lstStyle/>
          <a:p>
            <a:r>
              <a:rPr lang="en-US" sz="1400" i="0" dirty="0">
                <a:solidFill>
                  <a:schemeClr val="bg1"/>
                </a:solidFill>
                <a:effectLst>
                  <a:outerShdw blurRad="38100" dist="38100" dir="2700000" algn="tl">
                    <a:srgbClr val="000000">
                      <a:alpha val="43137"/>
                    </a:srgbClr>
                  </a:outerShdw>
                </a:effectLst>
                <a:latin typeface="Roboto"/>
              </a:rPr>
              <a:t>May 2020</a:t>
            </a:r>
            <a:endParaRPr lang="en-AU" sz="1400" i="0" dirty="0">
              <a:solidFill>
                <a:schemeClr val="bg1"/>
              </a:solidFill>
              <a:effectLst>
                <a:outerShdw blurRad="38100" dist="38100" dir="2700000" algn="tl">
                  <a:srgbClr val="000000">
                    <a:alpha val="43137"/>
                  </a:srgbClr>
                </a:outerShdw>
              </a:effectLst>
              <a:latin typeface="Roboto"/>
            </a:endParaRPr>
          </a:p>
        </p:txBody>
      </p:sp>
      <p:sp>
        <p:nvSpPr>
          <p:cNvPr id="3" name="TextBox 2"/>
          <p:cNvSpPr txBox="1"/>
          <p:nvPr/>
        </p:nvSpPr>
        <p:spPr>
          <a:xfrm>
            <a:off x="390028" y="5161740"/>
            <a:ext cx="5040560" cy="400110"/>
          </a:xfrm>
          <a:prstGeom prst="rect">
            <a:avLst/>
          </a:prstGeom>
          <a:noFill/>
        </p:spPr>
        <p:txBody>
          <a:bodyPr wrap="square" rtlCol="0">
            <a:spAutoFit/>
          </a:bodyPr>
          <a:lstStyle/>
          <a:p>
            <a:r>
              <a:rPr lang="en-AU" sz="2000" b="1" dirty="0">
                <a:solidFill>
                  <a:schemeClr val="bg1"/>
                </a:solidFill>
                <a:effectLst>
                  <a:outerShdw blurRad="38100" dist="38100" dir="2700000" algn="tl">
                    <a:srgbClr val="000000">
                      <a:alpha val="43137"/>
                    </a:srgbClr>
                  </a:outerShdw>
                </a:effectLst>
                <a:latin typeface="Roboto"/>
              </a:rPr>
              <a:t>Draft determination</a:t>
            </a:r>
            <a:endParaRPr lang="en-AU" sz="2000" dirty="0">
              <a:solidFill>
                <a:schemeClr val="bg1"/>
              </a:solidFill>
              <a:effectLst>
                <a:outerShdw blurRad="38100" dist="38100" dir="2700000" algn="tl">
                  <a:srgbClr val="000000">
                    <a:alpha val="43137"/>
                  </a:srgbClr>
                </a:outerShdw>
              </a:effectLst>
            </a:endParaRPr>
          </a:p>
        </p:txBody>
      </p:sp>
      <p:cxnSp>
        <p:nvCxnSpPr>
          <p:cNvPr id="9" name="Straight Connector 8"/>
          <p:cNvCxnSpPr/>
          <p:nvPr/>
        </p:nvCxnSpPr>
        <p:spPr>
          <a:xfrm>
            <a:off x="369000" y="4880992"/>
            <a:ext cx="6120000" cy="0"/>
          </a:xfrm>
          <a:prstGeom prst="line">
            <a:avLst/>
          </a:prstGeom>
          <a:ln>
            <a:solidFill>
              <a:srgbClr val="EB9661"/>
            </a:solidFill>
          </a:ln>
          <a:effectLst>
            <a:outerShdw blurRad="50800" dist="38100" dir="8100000" algn="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028" y="356721"/>
            <a:ext cx="2808312" cy="2808312"/>
          </a:xfrm>
          <a:prstGeom prst="rect">
            <a:avLst/>
          </a:prstGeom>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864" y="8056712"/>
            <a:ext cx="6009480" cy="1442475"/>
          </a:xfrm>
          <a:prstGeom prst="rect">
            <a:avLst/>
          </a:prstGeom>
        </p:spPr>
      </p:pic>
    </p:spTree>
    <p:extLst>
      <p:ext uri="{BB962C8B-B14F-4D97-AF65-F5344CB8AC3E}">
        <p14:creationId xmlns:p14="http://schemas.microsoft.com/office/powerpoint/2010/main" val="2934808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69000" y="920552"/>
            <a:ext cx="6120000" cy="0"/>
          </a:xfrm>
          <a:prstGeom prst="line">
            <a:avLst/>
          </a:prstGeom>
          <a:ln>
            <a:solidFill>
              <a:srgbClr val="EB9661"/>
            </a:solidFill>
          </a:ln>
          <a:effectLst>
            <a:outerShdw blurRad="50800" dist="38100" dir="8100000" algn="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6257338" y="9422201"/>
            <a:ext cx="372165" cy="646331"/>
          </a:xfrm>
          <a:prstGeom prst="rect">
            <a:avLst/>
          </a:prstGeom>
          <a:noFill/>
        </p:spPr>
        <p:txBody>
          <a:bodyPr wrap="square" rtlCol="0">
            <a:spAutoFit/>
          </a:bodyPr>
          <a:lstStyle/>
          <a:p>
            <a:r>
              <a:rPr lang="en-US" dirty="0">
                <a:solidFill>
                  <a:schemeClr val="bg1"/>
                </a:solidFill>
                <a:latin typeface="Roboto"/>
              </a:rPr>
              <a:t>9</a:t>
            </a:r>
          </a:p>
          <a:p>
            <a:endParaRPr lang="en-AU" dirty="0">
              <a:solidFill>
                <a:schemeClr val="bg1"/>
              </a:solidFill>
              <a:latin typeface="Roboto"/>
            </a:endParaRPr>
          </a:p>
        </p:txBody>
      </p:sp>
      <p:sp>
        <p:nvSpPr>
          <p:cNvPr id="48" name="Content Placeholder 3"/>
          <p:cNvSpPr>
            <a:spLocks noGrp="1"/>
          </p:cNvSpPr>
          <p:nvPr>
            <p:ph sz="quarter" idx="10"/>
          </p:nvPr>
        </p:nvSpPr>
        <p:spPr>
          <a:xfrm>
            <a:off x="4375290" y="1606382"/>
            <a:ext cx="2077995" cy="311524"/>
          </a:xfrm>
        </p:spPr>
        <p:txBody>
          <a:bodyPr numCol="1"/>
          <a:lstStyle/>
          <a:p>
            <a:pPr algn="ctr"/>
            <a:r>
              <a:rPr lang="en-US" sz="2000" b="1" dirty="0">
                <a:solidFill>
                  <a:schemeClr val="bg1"/>
                </a:solidFill>
                <a:effectLst>
                  <a:outerShdw blurRad="38100" dist="38100" dir="2700000" algn="tl">
                    <a:srgbClr val="000000">
                      <a:alpha val="43137"/>
                    </a:srgbClr>
                  </a:outerShdw>
                </a:effectLst>
                <a:latin typeface="Roboto"/>
              </a:rPr>
              <a:t>Large customers</a:t>
            </a:r>
            <a:endParaRPr lang="en-AU" sz="2000" b="1" dirty="0">
              <a:solidFill>
                <a:schemeClr val="bg1"/>
              </a:solidFill>
              <a:effectLst>
                <a:outerShdw blurRad="38100" dist="38100" dir="2700000" algn="tl">
                  <a:srgbClr val="000000">
                    <a:alpha val="43137"/>
                  </a:srgbClr>
                </a:outerShdw>
              </a:effectLst>
              <a:latin typeface="Roboto"/>
            </a:endParaRPr>
          </a:p>
        </p:txBody>
      </p:sp>
      <p:sp>
        <p:nvSpPr>
          <p:cNvPr id="49" name="Content Placeholder 3"/>
          <p:cNvSpPr txBox="1">
            <a:spLocks/>
          </p:cNvSpPr>
          <p:nvPr/>
        </p:nvSpPr>
        <p:spPr>
          <a:xfrm>
            <a:off x="391135" y="1619183"/>
            <a:ext cx="2040240" cy="348039"/>
          </a:xfrm>
          <a:prstGeom prst="rect">
            <a:avLst/>
          </a:prstGeom>
        </p:spPr>
        <p:txBody>
          <a:bodyPr vert="horz" lIns="0" tIns="0" rIns="0" bIns="0" numCol="1" rtlCol="0">
            <a:noAutofit/>
          </a:bodyPr>
          <a:lstStyle>
            <a:lvl1pPr marL="0" indent="0" algn="l" defTabSz="685704" rtl="0" eaLnBrk="1" latinLnBrk="0" hangingPunct="1">
              <a:spcBef>
                <a:spcPts val="900"/>
              </a:spcBef>
              <a:buClr>
                <a:schemeClr val="tx1"/>
              </a:buClr>
              <a:buFont typeface="Arial" pitchFamily="34" charset="0"/>
              <a:buNone/>
              <a:defRPr sz="2250" kern="1200">
                <a:solidFill>
                  <a:srgbClr val="58595B"/>
                </a:solidFill>
                <a:latin typeface="+mn-lt"/>
                <a:ea typeface="+mn-ea"/>
                <a:cs typeface="+mn-cs"/>
              </a:defRPr>
            </a:lvl1pPr>
            <a:lvl2pPr marL="0" indent="0" algn="l" defTabSz="685704" rtl="0" eaLnBrk="1" latinLnBrk="0" hangingPunct="1">
              <a:spcBef>
                <a:spcPts val="225"/>
              </a:spcBef>
              <a:buClr>
                <a:schemeClr val="tx1"/>
              </a:buClr>
              <a:buFont typeface="Courier New" pitchFamily="49" charset="0"/>
              <a:buNone/>
              <a:defRPr sz="1800" kern="1200">
                <a:solidFill>
                  <a:srgbClr val="58595B"/>
                </a:solidFill>
                <a:latin typeface="+mn-lt"/>
                <a:ea typeface="+mn-ea"/>
                <a:cs typeface="+mn-cs"/>
              </a:defRPr>
            </a:lvl2pPr>
            <a:lvl3pPr marL="202472" indent="-202472" algn="l" defTabSz="685704" rtl="0" eaLnBrk="1" latinLnBrk="0" hangingPunct="1">
              <a:spcBef>
                <a:spcPts val="150"/>
              </a:spcBef>
              <a:buClr>
                <a:srgbClr val="58595B"/>
              </a:buClr>
              <a:buFont typeface="Arial" pitchFamily="34" charset="0"/>
              <a:buChar char="•"/>
              <a:defRPr sz="1800" kern="1200">
                <a:solidFill>
                  <a:srgbClr val="58595B"/>
                </a:solidFill>
                <a:latin typeface="+mn-lt"/>
                <a:ea typeface="+mn-ea"/>
                <a:cs typeface="+mn-cs"/>
              </a:defRPr>
            </a:lvl3pPr>
            <a:lvl4pPr marL="404944" indent="-202472" algn="l" defTabSz="685704" rtl="0" eaLnBrk="1" latinLnBrk="0" hangingPunct="1">
              <a:spcBef>
                <a:spcPts val="150"/>
              </a:spcBef>
              <a:buClr>
                <a:srgbClr val="58595B"/>
              </a:buClr>
              <a:buFont typeface="Arial Narrow" pitchFamily="34" charset="0"/>
              <a:buChar char="–"/>
              <a:defRPr sz="1800" kern="1200">
                <a:solidFill>
                  <a:srgbClr val="58595B"/>
                </a:solidFill>
                <a:latin typeface="+mn-lt"/>
                <a:ea typeface="+mn-ea"/>
                <a:cs typeface="+mn-cs"/>
              </a:defRPr>
            </a:lvl4pPr>
            <a:lvl5pPr marL="0" indent="0" algn="l" defTabSz="685704" rtl="0" eaLnBrk="1" latinLnBrk="0" hangingPunct="1">
              <a:spcBef>
                <a:spcPts val="225"/>
              </a:spcBef>
              <a:spcAft>
                <a:spcPts val="225"/>
              </a:spcAft>
              <a:buFont typeface="Arial" pitchFamily="34" charset="0"/>
              <a:buNone/>
              <a:defRPr sz="1050" kern="1200">
                <a:solidFill>
                  <a:srgbClr val="58595B"/>
                </a:solidFill>
                <a:latin typeface="+mn-lt"/>
                <a:ea typeface="+mn-ea"/>
                <a:cs typeface="+mn-cs"/>
              </a:defRPr>
            </a:lvl5pPr>
            <a:lvl6pPr marL="1885687"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40"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392"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243"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ctr"/>
            <a:r>
              <a:rPr lang="en-US" sz="2000" b="1" dirty="0">
                <a:solidFill>
                  <a:schemeClr val="bg1"/>
                </a:solidFill>
                <a:effectLst>
                  <a:outerShdw blurRad="38100" dist="38100" dir="2700000" algn="tl">
                    <a:srgbClr val="000000">
                      <a:alpha val="43137"/>
                    </a:srgbClr>
                  </a:outerShdw>
                </a:effectLst>
                <a:latin typeface="Roboto"/>
              </a:rPr>
              <a:t>Small customers</a:t>
            </a:r>
            <a:endParaRPr lang="en-AU" sz="2000" b="1" dirty="0">
              <a:solidFill>
                <a:schemeClr val="bg1"/>
              </a:solidFill>
              <a:effectLst>
                <a:outerShdw blurRad="38100" dist="38100" dir="2700000" algn="tl">
                  <a:srgbClr val="000000">
                    <a:alpha val="43137"/>
                  </a:srgbClr>
                </a:outerShdw>
              </a:effectLst>
              <a:latin typeface="Roboto"/>
            </a:endParaRPr>
          </a:p>
        </p:txBody>
      </p:sp>
      <p:grpSp>
        <p:nvGrpSpPr>
          <p:cNvPr id="18" name="Group 17"/>
          <p:cNvGrpSpPr/>
          <p:nvPr/>
        </p:nvGrpSpPr>
        <p:grpSpPr>
          <a:xfrm>
            <a:off x="398288" y="2050023"/>
            <a:ext cx="6065442" cy="2182897"/>
            <a:chOff x="398288" y="3368824"/>
            <a:chExt cx="6065442" cy="2182897"/>
          </a:xfrm>
        </p:grpSpPr>
        <p:cxnSp>
          <p:nvCxnSpPr>
            <p:cNvPr id="76" name="Straight Arrow Connector 75"/>
            <p:cNvCxnSpPr/>
            <p:nvPr/>
          </p:nvCxnSpPr>
          <p:spPr>
            <a:xfrm rot="16200000">
              <a:off x="3429000" y="3649500"/>
              <a:ext cx="0" cy="1788218"/>
            </a:xfrm>
            <a:prstGeom prst="straightConnector1">
              <a:avLst/>
            </a:prstGeom>
            <a:ln>
              <a:solidFill>
                <a:srgbClr val="EB9661"/>
              </a:solidFill>
              <a:headEnd type="triangle"/>
              <a:tailEnd type="triangle"/>
            </a:ln>
            <a:effectLst>
              <a:outerShdw blurRad="50800" dist="38100" dir="2700000" algn="t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439" y="4010550"/>
              <a:ext cx="1109123" cy="1109123"/>
            </a:xfrm>
            <a:prstGeom prst="rect">
              <a:avLst/>
            </a:prstGeom>
            <a:effectLst>
              <a:outerShdw blurRad="50800" dist="38100" dir="2700000" algn="tl" rotWithShape="0">
                <a:prstClr val="black">
                  <a:alpha val="40000"/>
                </a:prstClr>
              </a:outerShdw>
            </a:effectLst>
          </p:spPr>
        </p:pic>
        <p:sp>
          <p:nvSpPr>
            <p:cNvPr id="52" name="Rectangle 51"/>
            <p:cNvSpPr/>
            <p:nvPr/>
          </p:nvSpPr>
          <p:spPr>
            <a:xfrm>
              <a:off x="423563" y="3625532"/>
              <a:ext cx="1957081" cy="1477328"/>
            </a:xfrm>
            <a:prstGeom prst="rect">
              <a:avLst/>
            </a:prstGeom>
          </p:spPr>
          <p:txBody>
            <a:bodyPr wrap="square">
              <a:spAutoFit/>
            </a:bodyPr>
            <a:lstStyle/>
            <a:p>
              <a:pPr algn="ctr"/>
              <a:r>
                <a:rPr lang="en-US" dirty="0">
                  <a:solidFill>
                    <a:schemeClr val="bg1"/>
                  </a:solidFill>
                  <a:latin typeface="Roboto"/>
                </a:rPr>
                <a:t>ACIL Allen estimated total energy cost for </a:t>
              </a:r>
              <a:r>
                <a:rPr lang="en-US" b="1" dirty="0">
                  <a:solidFill>
                    <a:schemeClr val="bg1"/>
                  </a:solidFill>
                  <a:effectLst>
                    <a:outerShdw blurRad="38100" dist="38100" dir="2700000" algn="tl">
                      <a:srgbClr val="000000">
                        <a:alpha val="43137"/>
                      </a:srgbClr>
                    </a:outerShdw>
                  </a:effectLst>
                  <a:latin typeface="Roboto"/>
                </a:rPr>
                <a:t>south east Queensland</a:t>
              </a:r>
              <a:endParaRPr lang="en-AU" b="1" dirty="0">
                <a:solidFill>
                  <a:schemeClr val="bg1"/>
                </a:solidFill>
                <a:effectLst>
                  <a:outerShdw blurRad="38100" dist="38100" dir="2700000" algn="tl">
                    <a:srgbClr val="000000">
                      <a:alpha val="43137"/>
                    </a:srgbClr>
                  </a:outerShdw>
                </a:effectLst>
                <a:latin typeface="Roboto"/>
              </a:endParaRPr>
            </a:p>
          </p:txBody>
        </p:sp>
        <p:sp>
          <p:nvSpPr>
            <p:cNvPr id="62" name="Rectangle 61"/>
            <p:cNvSpPr/>
            <p:nvPr/>
          </p:nvSpPr>
          <p:spPr>
            <a:xfrm>
              <a:off x="4388675" y="3456868"/>
              <a:ext cx="2075055" cy="2031325"/>
            </a:xfrm>
            <a:prstGeom prst="rect">
              <a:avLst/>
            </a:prstGeom>
          </p:spPr>
          <p:txBody>
            <a:bodyPr wrap="square">
              <a:spAutoFit/>
            </a:bodyPr>
            <a:lstStyle/>
            <a:p>
              <a:pPr algn="ctr"/>
              <a:r>
                <a:rPr lang="en-US" dirty="0">
                  <a:solidFill>
                    <a:schemeClr val="bg1"/>
                  </a:solidFill>
                  <a:latin typeface="Roboto"/>
                </a:rPr>
                <a:t>ACIL Allen estimated total energy cost for </a:t>
              </a:r>
              <a:r>
                <a:rPr lang="en-US" b="1" dirty="0">
                  <a:solidFill>
                    <a:schemeClr val="bg1"/>
                  </a:solidFill>
                  <a:effectLst>
                    <a:outerShdw blurRad="38100" dist="38100" dir="2700000" algn="tl">
                      <a:srgbClr val="000000">
                        <a:alpha val="43137"/>
                      </a:srgbClr>
                    </a:outerShdw>
                  </a:effectLst>
                  <a:latin typeface="Roboto"/>
                </a:rPr>
                <a:t>lowest cost region </a:t>
              </a:r>
              <a:r>
                <a:rPr lang="en-US" dirty="0">
                  <a:solidFill>
                    <a:schemeClr val="bg1"/>
                  </a:solidFill>
                  <a:latin typeface="Roboto"/>
                </a:rPr>
                <a:t>in Ergon Distribution network area</a:t>
              </a:r>
              <a:endParaRPr lang="en-AU" dirty="0">
                <a:solidFill>
                  <a:schemeClr val="bg1"/>
                </a:solidFill>
                <a:latin typeface="Roboto"/>
              </a:endParaRPr>
            </a:p>
          </p:txBody>
        </p:sp>
        <p:sp>
          <p:nvSpPr>
            <p:cNvPr id="59" name="Rounded Rectangle 58"/>
            <p:cNvSpPr/>
            <p:nvPr/>
          </p:nvSpPr>
          <p:spPr>
            <a:xfrm>
              <a:off x="398288" y="3368824"/>
              <a:ext cx="2021653" cy="2182897"/>
            </a:xfrm>
            <a:prstGeom prst="roundRect">
              <a:avLst/>
            </a:prstGeom>
            <a:noFill/>
            <a:ln w="28575" cap="flat" cmpd="sng" algn="ctr">
              <a:solidFill>
                <a:srgbClr val="EB9661"/>
              </a:solidFill>
              <a:prstDash val="solid"/>
              <a:round/>
              <a:headEnd type="none" w="med" len="med"/>
              <a:tailEnd type="none" w="med" len="med"/>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rtlCol="0" anchor="ctr"/>
            <a:lstStyle/>
            <a:p>
              <a:pPr algn="ctr"/>
              <a:endParaRPr lang="en-AU">
                <a:latin typeface="Roboto"/>
              </a:endParaRPr>
            </a:p>
          </p:txBody>
        </p:sp>
        <p:sp>
          <p:nvSpPr>
            <p:cNvPr id="67" name="Rounded Rectangle 66"/>
            <p:cNvSpPr/>
            <p:nvPr/>
          </p:nvSpPr>
          <p:spPr>
            <a:xfrm>
              <a:off x="4407853" y="3368824"/>
              <a:ext cx="2021653" cy="2182897"/>
            </a:xfrm>
            <a:prstGeom prst="roundRect">
              <a:avLst/>
            </a:prstGeom>
            <a:noFill/>
            <a:ln w="28575" cap="flat" cmpd="sng" algn="ctr">
              <a:solidFill>
                <a:srgbClr val="EB9661"/>
              </a:solidFill>
              <a:prstDash val="solid"/>
              <a:round/>
              <a:headEnd type="none" w="med" len="med"/>
              <a:tailEnd type="none" w="med" len="med"/>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rtlCol="0" anchor="ctr"/>
            <a:lstStyle/>
            <a:p>
              <a:pPr algn="ctr"/>
              <a:endParaRPr lang="en-AU">
                <a:latin typeface="Roboto"/>
              </a:endParaRPr>
            </a:p>
          </p:txBody>
        </p:sp>
      </p:grpSp>
      <p:sp>
        <p:nvSpPr>
          <p:cNvPr id="78" name="Content Placeholder 3"/>
          <p:cNvSpPr txBox="1">
            <a:spLocks/>
          </p:cNvSpPr>
          <p:nvPr/>
        </p:nvSpPr>
        <p:spPr>
          <a:xfrm>
            <a:off x="402348" y="1058238"/>
            <a:ext cx="6027158" cy="393485"/>
          </a:xfrm>
          <a:prstGeom prst="rect">
            <a:avLst/>
          </a:prstGeom>
        </p:spPr>
        <p:txBody>
          <a:bodyPr vert="horz" lIns="0" tIns="0" rIns="0" bIns="0" numCol="1" rtlCol="0">
            <a:noAutofit/>
          </a:bodyPr>
          <a:lstStyle>
            <a:lvl1pPr marL="0" indent="0" algn="l" defTabSz="685704" rtl="0" eaLnBrk="1" latinLnBrk="0" hangingPunct="1">
              <a:spcBef>
                <a:spcPts val="900"/>
              </a:spcBef>
              <a:buClr>
                <a:schemeClr val="tx1"/>
              </a:buClr>
              <a:buFont typeface="Arial" pitchFamily="34" charset="0"/>
              <a:buNone/>
              <a:defRPr sz="2250" kern="1200">
                <a:solidFill>
                  <a:srgbClr val="58595B"/>
                </a:solidFill>
                <a:latin typeface="+mn-lt"/>
                <a:ea typeface="+mn-ea"/>
                <a:cs typeface="+mn-cs"/>
              </a:defRPr>
            </a:lvl1pPr>
            <a:lvl2pPr marL="0" indent="0" algn="l" defTabSz="685704" rtl="0" eaLnBrk="1" latinLnBrk="0" hangingPunct="1">
              <a:spcBef>
                <a:spcPts val="225"/>
              </a:spcBef>
              <a:buClr>
                <a:schemeClr val="tx1"/>
              </a:buClr>
              <a:buFont typeface="Courier New" pitchFamily="49" charset="0"/>
              <a:buNone/>
              <a:defRPr sz="1800" kern="1200">
                <a:solidFill>
                  <a:srgbClr val="58595B"/>
                </a:solidFill>
                <a:latin typeface="+mn-lt"/>
                <a:ea typeface="+mn-ea"/>
                <a:cs typeface="+mn-cs"/>
              </a:defRPr>
            </a:lvl2pPr>
            <a:lvl3pPr marL="202472" indent="-202472" algn="l" defTabSz="685704" rtl="0" eaLnBrk="1" latinLnBrk="0" hangingPunct="1">
              <a:spcBef>
                <a:spcPts val="150"/>
              </a:spcBef>
              <a:buClr>
                <a:srgbClr val="58595B"/>
              </a:buClr>
              <a:buFont typeface="Arial" pitchFamily="34" charset="0"/>
              <a:buChar char="•"/>
              <a:defRPr sz="1800" kern="1200">
                <a:solidFill>
                  <a:srgbClr val="58595B"/>
                </a:solidFill>
                <a:latin typeface="+mn-lt"/>
                <a:ea typeface="+mn-ea"/>
                <a:cs typeface="+mn-cs"/>
              </a:defRPr>
            </a:lvl3pPr>
            <a:lvl4pPr marL="404944" indent="-202472" algn="l" defTabSz="685704" rtl="0" eaLnBrk="1" latinLnBrk="0" hangingPunct="1">
              <a:spcBef>
                <a:spcPts val="150"/>
              </a:spcBef>
              <a:buClr>
                <a:srgbClr val="58595B"/>
              </a:buClr>
              <a:buFont typeface="Arial Narrow" pitchFamily="34" charset="0"/>
              <a:buChar char="–"/>
              <a:defRPr sz="1800" kern="1200">
                <a:solidFill>
                  <a:srgbClr val="58595B"/>
                </a:solidFill>
                <a:latin typeface="+mn-lt"/>
                <a:ea typeface="+mn-ea"/>
                <a:cs typeface="+mn-cs"/>
              </a:defRPr>
            </a:lvl4pPr>
            <a:lvl5pPr marL="0" indent="0" algn="l" defTabSz="685704" rtl="0" eaLnBrk="1" latinLnBrk="0" hangingPunct="1">
              <a:spcBef>
                <a:spcPts val="225"/>
              </a:spcBef>
              <a:spcAft>
                <a:spcPts val="225"/>
              </a:spcAft>
              <a:buFont typeface="Arial" pitchFamily="34" charset="0"/>
              <a:buNone/>
              <a:defRPr sz="1050" kern="1200">
                <a:solidFill>
                  <a:srgbClr val="58595B"/>
                </a:solidFill>
                <a:latin typeface="+mn-lt"/>
                <a:ea typeface="+mn-ea"/>
                <a:cs typeface="+mn-cs"/>
              </a:defRPr>
            </a:lvl5pPr>
            <a:lvl6pPr marL="1885687"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40"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392"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243"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2400" b="1" dirty="0">
                <a:solidFill>
                  <a:srgbClr val="EB9661"/>
                </a:solidFill>
                <a:effectLst>
                  <a:outerShdw blurRad="38100" dist="38100" dir="2700000" algn="tl">
                    <a:srgbClr val="000000">
                      <a:alpha val="43137"/>
                    </a:srgbClr>
                  </a:outerShdw>
                </a:effectLst>
                <a:latin typeface="Roboto"/>
              </a:rPr>
              <a:t>Energy costs</a:t>
            </a:r>
            <a:endParaRPr lang="en-AU" sz="2400" b="1" dirty="0">
              <a:solidFill>
                <a:srgbClr val="EB9661"/>
              </a:solidFill>
              <a:effectLst>
                <a:outerShdw blurRad="38100" dist="38100" dir="2700000" algn="tl">
                  <a:srgbClr val="000000">
                    <a:alpha val="43137"/>
                  </a:srgbClr>
                </a:outerShdw>
              </a:effectLst>
              <a:latin typeface="Roboto"/>
            </a:endParaRPr>
          </a:p>
        </p:txBody>
      </p:sp>
      <p:sp>
        <p:nvSpPr>
          <p:cNvPr id="43" name="Content Placeholder 3">
            <a:extLst>
              <a:ext uri="{FF2B5EF4-FFF2-40B4-BE49-F238E27FC236}">
                <a16:creationId xmlns:a16="http://schemas.microsoft.com/office/drawing/2014/main" id="{7C453779-5D2F-43D5-AC00-ED32F14623DA}"/>
              </a:ext>
            </a:extLst>
          </p:cNvPr>
          <p:cNvSpPr txBox="1">
            <a:spLocks/>
          </p:cNvSpPr>
          <p:nvPr/>
        </p:nvSpPr>
        <p:spPr>
          <a:xfrm>
            <a:off x="398288" y="4489628"/>
            <a:ext cx="6142567" cy="5159397"/>
          </a:xfrm>
          <a:prstGeom prst="rect">
            <a:avLst/>
          </a:prstGeom>
        </p:spPr>
        <p:txBody>
          <a:bodyPr vert="horz" lIns="0" tIns="0" rIns="0" bIns="0" rtlCol="0">
            <a:normAutofit/>
          </a:bodyPr>
          <a:lstStyle>
            <a:lvl1pPr marL="0" indent="0" algn="l" defTabSz="685704" rtl="0" eaLnBrk="1" latinLnBrk="0" hangingPunct="1">
              <a:spcBef>
                <a:spcPts val="900"/>
              </a:spcBef>
              <a:buClr>
                <a:schemeClr val="tx1"/>
              </a:buClr>
              <a:buFont typeface="Arial" pitchFamily="34" charset="0"/>
              <a:buNone/>
              <a:defRPr sz="2250" kern="1200">
                <a:solidFill>
                  <a:srgbClr val="58595B"/>
                </a:solidFill>
                <a:latin typeface="+mn-lt"/>
                <a:ea typeface="+mn-ea"/>
                <a:cs typeface="+mn-cs"/>
              </a:defRPr>
            </a:lvl1pPr>
            <a:lvl2pPr marL="0" indent="0" algn="l" defTabSz="685704" rtl="0" eaLnBrk="1" latinLnBrk="0" hangingPunct="1">
              <a:spcBef>
                <a:spcPts val="225"/>
              </a:spcBef>
              <a:buClr>
                <a:schemeClr val="tx1"/>
              </a:buClr>
              <a:buFont typeface="Courier New" pitchFamily="49" charset="0"/>
              <a:buNone/>
              <a:defRPr sz="1800" kern="1200">
                <a:solidFill>
                  <a:srgbClr val="58595B"/>
                </a:solidFill>
                <a:latin typeface="+mn-lt"/>
                <a:ea typeface="+mn-ea"/>
                <a:cs typeface="+mn-cs"/>
              </a:defRPr>
            </a:lvl2pPr>
            <a:lvl3pPr marL="202472" indent="-202472" algn="l" defTabSz="685704" rtl="0" eaLnBrk="1" latinLnBrk="0" hangingPunct="1">
              <a:spcBef>
                <a:spcPts val="150"/>
              </a:spcBef>
              <a:buClr>
                <a:srgbClr val="58595B"/>
              </a:buClr>
              <a:buFont typeface="Arial" pitchFamily="34" charset="0"/>
              <a:buChar char="•"/>
              <a:defRPr sz="1800" kern="1200">
                <a:solidFill>
                  <a:srgbClr val="58595B"/>
                </a:solidFill>
                <a:latin typeface="+mn-lt"/>
                <a:ea typeface="+mn-ea"/>
                <a:cs typeface="+mn-cs"/>
              </a:defRPr>
            </a:lvl3pPr>
            <a:lvl4pPr marL="404944" indent="-202472" algn="l" defTabSz="685704" rtl="0" eaLnBrk="1" latinLnBrk="0" hangingPunct="1">
              <a:spcBef>
                <a:spcPts val="150"/>
              </a:spcBef>
              <a:buClr>
                <a:srgbClr val="58595B"/>
              </a:buClr>
              <a:buFont typeface="Arial Narrow" pitchFamily="34" charset="0"/>
              <a:buChar char="–"/>
              <a:defRPr sz="1800" kern="1200">
                <a:solidFill>
                  <a:srgbClr val="58595B"/>
                </a:solidFill>
                <a:latin typeface="+mn-lt"/>
                <a:ea typeface="+mn-ea"/>
                <a:cs typeface="+mn-cs"/>
              </a:defRPr>
            </a:lvl4pPr>
            <a:lvl5pPr marL="0" indent="0" algn="l" defTabSz="685704" rtl="0" eaLnBrk="1" latinLnBrk="0" hangingPunct="1">
              <a:spcBef>
                <a:spcPts val="225"/>
              </a:spcBef>
              <a:spcAft>
                <a:spcPts val="225"/>
              </a:spcAft>
              <a:buFont typeface="Arial" pitchFamily="34" charset="0"/>
              <a:buNone/>
              <a:defRPr sz="1050" kern="1200">
                <a:solidFill>
                  <a:srgbClr val="58595B"/>
                </a:solidFill>
                <a:latin typeface="+mn-lt"/>
                <a:ea typeface="+mn-ea"/>
                <a:cs typeface="+mn-cs"/>
              </a:defRPr>
            </a:lvl5pPr>
            <a:lvl6pPr marL="1885687"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40"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392"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243"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2">
              <a:lnSpc>
                <a:spcPct val="150000"/>
              </a:lnSpc>
              <a:buClr>
                <a:schemeClr val="bg1"/>
              </a:buClr>
            </a:pPr>
            <a:r>
              <a:rPr lang="en-AU" dirty="0">
                <a:solidFill>
                  <a:schemeClr val="bg1"/>
                </a:solidFill>
                <a:latin typeface="Roboto"/>
              </a:rPr>
              <a:t>Similar to previous determinations, energy costs are  based on forecasts by ACIL Allen, using a hedging, or market-based, approach.</a:t>
            </a:r>
          </a:p>
          <a:p>
            <a:pPr lvl="2">
              <a:lnSpc>
                <a:spcPct val="150000"/>
              </a:lnSpc>
              <a:buClr>
                <a:schemeClr val="bg1"/>
              </a:buClr>
            </a:pPr>
            <a:r>
              <a:rPr lang="en-AU" dirty="0">
                <a:solidFill>
                  <a:schemeClr val="bg1"/>
                </a:solidFill>
                <a:latin typeface="Roboto"/>
              </a:rPr>
              <a:t>ACIL used market data available at January 2020.</a:t>
            </a:r>
          </a:p>
          <a:p>
            <a:pPr lvl="2">
              <a:lnSpc>
                <a:spcPct val="150000"/>
              </a:lnSpc>
              <a:buClr>
                <a:schemeClr val="bg1"/>
              </a:buClr>
            </a:pPr>
            <a:r>
              <a:rPr lang="en-AU" dirty="0">
                <a:solidFill>
                  <a:schemeClr val="bg1"/>
                </a:solidFill>
                <a:latin typeface="Roboto"/>
              </a:rPr>
              <a:t>Total energy costs are forecast to fall for all tariffs:</a:t>
            </a:r>
          </a:p>
          <a:p>
            <a:pPr lvl="3">
              <a:lnSpc>
                <a:spcPct val="150000"/>
              </a:lnSpc>
              <a:buClr>
                <a:schemeClr val="bg1"/>
              </a:buClr>
              <a:buFont typeface="Wingdings" panose="05000000000000000000" pitchFamily="2" charset="2"/>
              <a:buChar char="Ø"/>
            </a:pPr>
            <a:r>
              <a:rPr lang="en-AU" dirty="0">
                <a:solidFill>
                  <a:schemeClr val="bg1"/>
                </a:solidFill>
                <a:latin typeface="Roboto"/>
              </a:rPr>
              <a:t>residential and small business: down 5.84%</a:t>
            </a:r>
          </a:p>
          <a:p>
            <a:pPr lvl="3">
              <a:lnSpc>
                <a:spcPct val="150000"/>
              </a:lnSpc>
              <a:buClr>
                <a:schemeClr val="bg1"/>
              </a:buClr>
              <a:buFont typeface="Wingdings" panose="05000000000000000000" pitchFamily="2" charset="2"/>
              <a:buChar char="Ø"/>
            </a:pPr>
            <a:r>
              <a:rPr lang="en-AU" dirty="0">
                <a:solidFill>
                  <a:schemeClr val="bg1"/>
                </a:solidFill>
                <a:latin typeface="Roboto"/>
              </a:rPr>
              <a:t>large business: down 1.40%. </a:t>
            </a:r>
          </a:p>
          <a:p>
            <a:pPr marL="0" lvl="2" indent="0">
              <a:buNone/>
            </a:pPr>
            <a:endParaRPr lang="en-AU" dirty="0">
              <a:solidFill>
                <a:schemeClr val="bg1"/>
              </a:solidFill>
              <a:latin typeface="Roboto"/>
            </a:endParaRPr>
          </a:p>
          <a:p>
            <a:pPr marL="0" lvl="2" indent="0">
              <a:lnSpc>
                <a:spcPct val="150000"/>
              </a:lnSpc>
              <a:buNone/>
            </a:pPr>
            <a:r>
              <a:rPr lang="en-AU" b="1" dirty="0">
                <a:solidFill>
                  <a:schemeClr val="bg1"/>
                </a:solidFill>
                <a:latin typeface="Roboto"/>
              </a:rPr>
              <a:t>Consistent with our normal practice</a:t>
            </a:r>
            <a:r>
              <a:rPr lang="en-AU" dirty="0">
                <a:solidFill>
                  <a:schemeClr val="bg1"/>
                </a:solidFill>
                <a:latin typeface="Roboto"/>
              </a:rPr>
              <a:t>, we will update energy cost estimates for the final determination. To the extent market information has changed (including due to covid-19), the updated estimates will reflect this. </a:t>
            </a:r>
          </a:p>
        </p:txBody>
      </p:sp>
      <p:sp>
        <p:nvSpPr>
          <p:cNvPr id="19" name="Title 2"/>
          <p:cNvSpPr>
            <a:spLocks noGrp="1"/>
          </p:cNvSpPr>
          <p:nvPr>
            <p:ph type="title"/>
          </p:nvPr>
        </p:nvSpPr>
        <p:spPr>
          <a:xfrm>
            <a:off x="345833" y="488504"/>
            <a:ext cx="6336484" cy="937073"/>
          </a:xfrm>
        </p:spPr>
        <p:txBody>
          <a:bodyPr>
            <a:noAutofit/>
          </a:bodyPr>
          <a:lstStyle/>
          <a:p>
            <a:r>
              <a:rPr lang="en-US" sz="2400" dirty="0">
                <a:solidFill>
                  <a:srgbClr val="F5F5F5"/>
                </a:solidFill>
                <a:effectLst>
                  <a:outerShdw blurRad="38100" dist="38100" dir="2700000" algn="tl">
                    <a:srgbClr val="000000">
                      <a:alpha val="43137"/>
                    </a:srgbClr>
                  </a:outerShdw>
                </a:effectLst>
                <a:latin typeface="Roboto"/>
              </a:rPr>
              <a:t>3. Cost build-up components</a:t>
            </a:r>
            <a:endParaRPr lang="en-AU" sz="2400" dirty="0">
              <a:solidFill>
                <a:srgbClr val="F5F5F5"/>
              </a:solidFill>
              <a:effectLst>
                <a:outerShdw blurRad="38100" dist="38100" dir="2700000" algn="tl">
                  <a:srgbClr val="000000">
                    <a:alpha val="43137"/>
                  </a:srgbClr>
                </a:outerShdw>
              </a:effectLst>
              <a:latin typeface="Roboto"/>
            </a:endParaRPr>
          </a:p>
        </p:txBody>
      </p:sp>
    </p:spTree>
    <p:extLst>
      <p:ext uri="{BB962C8B-B14F-4D97-AF65-F5344CB8AC3E}">
        <p14:creationId xmlns:p14="http://schemas.microsoft.com/office/powerpoint/2010/main" val="2599791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69000" y="920552"/>
            <a:ext cx="6120000" cy="0"/>
          </a:xfrm>
          <a:prstGeom prst="line">
            <a:avLst/>
          </a:prstGeom>
          <a:ln>
            <a:solidFill>
              <a:srgbClr val="EB9661"/>
            </a:solidFill>
          </a:ln>
          <a:effectLst>
            <a:outerShdw blurRad="50800" dist="38100" dir="8100000" algn="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6165304" y="9422201"/>
            <a:ext cx="464199" cy="646331"/>
          </a:xfrm>
          <a:prstGeom prst="rect">
            <a:avLst/>
          </a:prstGeom>
          <a:noFill/>
        </p:spPr>
        <p:txBody>
          <a:bodyPr wrap="square" rtlCol="0">
            <a:spAutoFit/>
          </a:bodyPr>
          <a:lstStyle/>
          <a:p>
            <a:r>
              <a:rPr lang="en-US" dirty="0">
                <a:solidFill>
                  <a:schemeClr val="bg1"/>
                </a:solidFill>
                <a:latin typeface="Roboto"/>
              </a:rPr>
              <a:t>10</a:t>
            </a:r>
          </a:p>
          <a:p>
            <a:endParaRPr lang="en-AU" dirty="0">
              <a:solidFill>
                <a:schemeClr val="bg1"/>
              </a:solidFill>
              <a:latin typeface="Roboto"/>
            </a:endParaRPr>
          </a:p>
        </p:txBody>
      </p:sp>
      <p:sp>
        <p:nvSpPr>
          <p:cNvPr id="48" name="Content Placeholder 3"/>
          <p:cNvSpPr>
            <a:spLocks noGrp="1"/>
          </p:cNvSpPr>
          <p:nvPr>
            <p:ph sz="quarter" idx="10"/>
          </p:nvPr>
        </p:nvSpPr>
        <p:spPr>
          <a:xfrm>
            <a:off x="4502380" y="1794943"/>
            <a:ext cx="2077995" cy="311524"/>
          </a:xfrm>
        </p:spPr>
        <p:txBody>
          <a:bodyPr numCol="1"/>
          <a:lstStyle/>
          <a:p>
            <a:pPr algn="ctr"/>
            <a:r>
              <a:rPr lang="en-US" sz="2000" b="1" dirty="0">
                <a:solidFill>
                  <a:schemeClr val="bg1"/>
                </a:solidFill>
                <a:effectLst>
                  <a:outerShdw blurRad="38100" dist="38100" dir="2700000" algn="tl">
                    <a:srgbClr val="000000">
                      <a:alpha val="43137"/>
                    </a:srgbClr>
                  </a:outerShdw>
                </a:effectLst>
                <a:latin typeface="Roboto"/>
              </a:rPr>
              <a:t>Large customers</a:t>
            </a:r>
            <a:endParaRPr lang="en-AU" sz="2000" b="1" dirty="0">
              <a:solidFill>
                <a:schemeClr val="bg1"/>
              </a:solidFill>
              <a:effectLst>
                <a:outerShdw blurRad="38100" dist="38100" dir="2700000" algn="tl">
                  <a:srgbClr val="000000">
                    <a:alpha val="43137"/>
                  </a:srgbClr>
                </a:outerShdw>
              </a:effectLst>
              <a:latin typeface="Roboto"/>
            </a:endParaRPr>
          </a:p>
        </p:txBody>
      </p:sp>
      <p:sp>
        <p:nvSpPr>
          <p:cNvPr id="49" name="Content Placeholder 3"/>
          <p:cNvSpPr txBox="1">
            <a:spLocks/>
          </p:cNvSpPr>
          <p:nvPr/>
        </p:nvSpPr>
        <p:spPr>
          <a:xfrm>
            <a:off x="505341" y="1746879"/>
            <a:ext cx="2040240" cy="348039"/>
          </a:xfrm>
          <a:prstGeom prst="rect">
            <a:avLst/>
          </a:prstGeom>
        </p:spPr>
        <p:txBody>
          <a:bodyPr vert="horz" lIns="0" tIns="0" rIns="0" bIns="0" numCol="1" rtlCol="0">
            <a:noAutofit/>
          </a:bodyPr>
          <a:lstStyle>
            <a:lvl1pPr marL="0" indent="0" algn="l" defTabSz="685704" rtl="0" eaLnBrk="1" latinLnBrk="0" hangingPunct="1">
              <a:spcBef>
                <a:spcPts val="900"/>
              </a:spcBef>
              <a:buClr>
                <a:schemeClr val="tx1"/>
              </a:buClr>
              <a:buFont typeface="Arial" pitchFamily="34" charset="0"/>
              <a:buNone/>
              <a:defRPr sz="2250" kern="1200">
                <a:solidFill>
                  <a:srgbClr val="58595B"/>
                </a:solidFill>
                <a:latin typeface="+mn-lt"/>
                <a:ea typeface="+mn-ea"/>
                <a:cs typeface="+mn-cs"/>
              </a:defRPr>
            </a:lvl1pPr>
            <a:lvl2pPr marL="0" indent="0" algn="l" defTabSz="685704" rtl="0" eaLnBrk="1" latinLnBrk="0" hangingPunct="1">
              <a:spcBef>
                <a:spcPts val="225"/>
              </a:spcBef>
              <a:buClr>
                <a:schemeClr val="tx1"/>
              </a:buClr>
              <a:buFont typeface="Courier New" pitchFamily="49" charset="0"/>
              <a:buNone/>
              <a:defRPr sz="1800" kern="1200">
                <a:solidFill>
                  <a:srgbClr val="58595B"/>
                </a:solidFill>
                <a:latin typeface="+mn-lt"/>
                <a:ea typeface="+mn-ea"/>
                <a:cs typeface="+mn-cs"/>
              </a:defRPr>
            </a:lvl2pPr>
            <a:lvl3pPr marL="202472" indent="-202472" algn="l" defTabSz="685704" rtl="0" eaLnBrk="1" latinLnBrk="0" hangingPunct="1">
              <a:spcBef>
                <a:spcPts val="150"/>
              </a:spcBef>
              <a:buClr>
                <a:srgbClr val="58595B"/>
              </a:buClr>
              <a:buFont typeface="Arial" pitchFamily="34" charset="0"/>
              <a:buChar char="•"/>
              <a:defRPr sz="1800" kern="1200">
                <a:solidFill>
                  <a:srgbClr val="58595B"/>
                </a:solidFill>
                <a:latin typeface="+mn-lt"/>
                <a:ea typeface="+mn-ea"/>
                <a:cs typeface="+mn-cs"/>
              </a:defRPr>
            </a:lvl3pPr>
            <a:lvl4pPr marL="404944" indent="-202472" algn="l" defTabSz="685704" rtl="0" eaLnBrk="1" latinLnBrk="0" hangingPunct="1">
              <a:spcBef>
                <a:spcPts val="150"/>
              </a:spcBef>
              <a:buClr>
                <a:srgbClr val="58595B"/>
              </a:buClr>
              <a:buFont typeface="Arial Narrow" pitchFamily="34" charset="0"/>
              <a:buChar char="–"/>
              <a:defRPr sz="1800" kern="1200">
                <a:solidFill>
                  <a:srgbClr val="58595B"/>
                </a:solidFill>
                <a:latin typeface="+mn-lt"/>
                <a:ea typeface="+mn-ea"/>
                <a:cs typeface="+mn-cs"/>
              </a:defRPr>
            </a:lvl4pPr>
            <a:lvl5pPr marL="0" indent="0" algn="l" defTabSz="685704" rtl="0" eaLnBrk="1" latinLnBrk="0" hangingPunct="1">
              <a:spcBef>
                <a:spcPts val="225"/>
              </a:spcBef>
              <a:spcAft>
                <a:spcPts val="225"/>
              </a:spcAft>
              <a:buFont typeface="Arial" pitchFamily="34" charset="0"/>
              <a:buNone/>
              <a:defRPr sz="1050" kern="1200">
                <a:solidFill>
                  <a:srgbClr val="58595B"/>
                </a:solidFill>
                <a:latin typeface="+mn-lt"/>
                <a:ea typeface="+mn-ea"/>
                <a:cs typeface="+mn-cs"/>
              </a:defRPr>
            </a:lvl5pPr>
            <a:lvl6pPr marL="1885687"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40"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392"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243"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ctr"/>
            <a:r>
              <a:rPr lang="en-US" sz="2000" b="1" dirty="0">
                <a:solidFill>
                  <a:schemeClr val="bg1"/>
                </a:solidFill>
                <a:effectLst>
                  <a:outerShdw blurRad="38100" dist="38100" dir="2700000" algn="tl">
                    <a:srgbClr val="000000">
                      <a:alpha val="43137"/>
                    </a:srgbClr>
                  </a:outerShdw>
                </a:effectLst>
                <a:latin typeface="Roboto"/>
              </a:rPr>
              <a:t>Small customers</a:t>
            </a:r>
            <a:endParaRPr lang="en-AU" sz="2000" b="1" dirty="0">
              <a:solidFill>
                <a:schemeClr val="bg1"/>
              </a:solidFill>
              <a:effectLst>
                <a:outerShdw blurRad="38100" dist="38100" dir="2700000" algn="tl">
                  <a:srgbClr val="000000">
                    <a:alpha val="43137"/>
                  </a:srgbClr>
                </a:outerShdw>
              </a:effectLst>
              <a:latin typeface="Roboto"/>
            </a:endParaRPr>
          </a:p>
        </p:txBody>
      </p:sp>
      <p:grpSp>
        <p:nvGrpSpPr>
          <p:cNvPr id="17" name="Group 16"/>
          <p:cNvGrpSpPr/>
          <p:nvPr/>
        </p:nvGrpSpPr>
        <p:grpSpPr>
          <a:xfrm>
            <a:off x="422067" y="2439685"/>
            <a:ext cx="6469822" cy="2801341"/>
            <a:chOff x="411377" y="1496000"/>
            <a:chExt cx="6469822" cy="2306319"/>
          </a:xfrm>
        </p:grpSpPr>
        <p:grpSp>
          <p:nvGrpSpPr>
            <p:cNvPr id="16" name="Group 15"/>
            <p:cNvGrpSpPr/>
            <p:nvPr/>
          </p:nvGrpSpPr>
          <p:grpSpPr>
            <a:xfrm>
              <a:off x="411377" y="1496000"/>
              <a:ext cx="6229058" cy="2306319"/>
              <a:chOff x="411377" y="1496000"/>
              <a:chExt cx="6229058" cy="2306319"/>
            </a:xfrm>
          </p:grpSpPr>
          <p:cxnSp>
            <p:nvCxnSpPr>
              <p:cNvPr id="42" name="Straight Arrow Connector 41"/>
              <p:cNvCxnSpPr/>
              <p:nvPr/>
            </p:nvCxnSpPr>
            <p:spPr>
              <a:xfrm rot="16200000">
                <a:off x="3429000" y="1682011"/>
                <a:ext cx="0" cy="1788218"/>
              </a:xfrm>
              <a:prstGeom prst="straightConnector1">
                <a:avLst/>
              </a:prstGeom>
              <a:ln>
                <a:solidFill>
                  <a:srgbClr val="EB9661"/>
                </a:solidFill>
                <a:headEnd type="triangle"/>
                <a:tailEnd type="triangle"/>
              </a:ln>
              <a:effectLst>
                <a:outerShdw blurRad="50800" dist="38100" dir="2700000" algn="t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712" y="2060235"/>
                <a:ext cx="1214172" cy="1214172"/>
              </a:xfrm>
              <a:prstGeom prst="rect">
                <a:avLst/>
              </a:prstGeom>
              <a:effectLst>
                <a:outerShdw blurRad="50800" dist="38100" dir="2700000" algn="tl" rotWithShape="0">
                  <a:prstClr val="black">
                    <a:alpha val="40000"/>
                  </a:prstClr>
                </a:outerShdw>
              </a:effectLst>
            </p:spPr>
          </p:pic>
          <p:sp>
            <p:nvSpPr>
              <p:cNvPr id="60" name="Rectangle 59"/>
              <p:cNvSpPr/>
              <p:nvPr/>
            </p:nvSpPr>
            <p:spPr>
              <a:xfrm>
                <a:off x="550967" y="1683542"/>
                <a:ext cx="2040241" cy="2027118"/>
              </a:xfrm>
              <a:prstGeom prst="rect">
                <a:avLst/>
              </a:prstGeom>
            </p:spPr>
            <p:txBody>
              <a:bodyPr wrap="square">
                <a:spAutoFit/>
              </a:bodyPr>
              <a:lstStyle/>
              <a:p>
                <a:r>
                  <a:rPr lang="en-US" b="1" dirty="0">
                    <a:solidFill>
                      <a:schemeClr val="bg1"/>
                    </a:solidFill>
                    <a:effectLst>
                      <a:outerShdw blurRad="38100" dist="38100" dir="2700000" algn="tl">
                        <a:srgbClr val="000000">
                          <a:alpha val="43137"/>
                        </a:srgbClr>
                      </a:outerShdw>
                    </a:effectLst>
                    <a:latin typeface="Roboto"/>
                  </a:rPr>
                  <a:t>Fixed: </a:t>
                </a:r>
              </a:p>
              <a:p>
                <a:pPr marL="285750" indent="-285750">
                  <a:buFont typeface="Arial" panose="020B0604020202020204" pitchFamily="34" charset="0"/>
                  <a:buChar char="•"/>
                </a:pPr>
                <a:r>
                  <a:rPr lang="en-US" sz="1600" dirty="0">
                    <a:solidFill>
                      <a:schemeClr val="bg1"/>
                    </a:solidFill>
                    <a:latin typeface="Roboto"/>
                  </a:rPr>
                  <a:t>2019–20 costs adjusted for inflation</a:t>
                </a:r>
              </a:p>
              <a:p>
                <a:pPr marL="285750" indent="-285750">
                  <a:buFont typeface="Arial" panose="020B0604020202020204" pitchFamily="34" charset="0"/>
                  <a:buChar char="•"/>
                </a:pPr>
                <a:endParaRPr lang="en-US" sz="1600" dirty="0">
                  <a:solidFill>
                    <a:schemeClr val="bg1"/>
                  </a:solidFill>
                  <a:latin typeface="Roboto"/>
                </a:endParaRPr>
              </a:p>
              <a:p>
                <a:r>
                  <a:rPr lang="en-US" b="1" dirty="0">
                    <a:solidFill>
                      <a:schemeClr val="bg1"/>
                    </a:solidFill>
                    <a:effectLst>
                      <a:outerShdw blurRad="38100" dist="38100" dir="2700000" algn="tl">
                        <a:srgbClr val="000000">
                          <a:alpha val="43137"/>
                        </a:srgbClr>
                      </a:outerShdw>
                    </a:effectLst>
                    <a:latin typeface="Roboto"/>
                  </a:rPr>
                  <a:t>Variable: </a:t>
                </a:r>
              </a:p>
              <a:p>
                <a:pPr marL="285750" indent="-285750">
                  <a:buFont typeface="Arial" panose="020B0604020202020204" pitchFamily="34" charset="0"/>
                  <a:buChar char="•"/>
                </a:pPr>
                <a:r>
                  <a:rPr lang="en-US" sz="1600" dirty="0">
                    <a:solidFill>
                      <a:schemeClr val="bg1"/>
                    </a:solidFill>
                    <a:latin typeface="Roboto"/>
                  </a:rPr>
                  <a:t>use of existing cost allocator percentage</a:t>
                </a:r>
                <a:endParaRPr lang="en-AU" sz="1600" dirty="0">
                  <a:solidFill>
                    <a:schemeClr val="bg1"/>
                  </a:solidFill>
                  <a:latin typeface="Roboto"/>
                </a:endParaRPr>
              </a:p>
            </p:txBody>
          </p:sp>
          <p:sp>
            <p:nvSpPr>
              <p:cNvPr id="58" name="Rounded Rectangle 57"/>
              <p:cNvSpPr/>
              <p:nvPr/>
            </p:nvSpPr>
            <p:spPr>
              <a:xfrm>
                <a:off x="411377" y="1496000"/>
                <a:ext cx="2021653" cy="2306319"/>
              </a:xfrm>
              <a:prstGeom prst="roundRect">
                <a:avLst/>
              </a:prstGeom>
              <a:noFill/>
              <a:ln w="28575" cap="flat" cmpd="sng" algn="ctr">
                <a:solidFill>
                  <a:srgbClr val="EB9661"/>
                </a:solidFill>
                <a:prstDash val="solid"/>
                <a:round/>
                <a:headEnd type="none" w="med" len="med"/>
                <a:tailEnd type="none" w="med" len="med"/>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rtlCol="0" anchor="ctr"/>
              <a:lstStyle/>
              <a:p>
                <a:pPr algn="ctr"/>
                <a:endParaRPr lang="en-AU">
                  <a:latin typeface="Roboto"/>
                </a:endParaRPr>
              </a:p>
            </p:txBody>
          </p:sp>
          <p:sp>
            <p:nvSpPr>
              <p:cNvPr id="66" name="Rounded Rectangle 65"/>
              <p:cNvSpPr/>
              <p:nvPr/>
            </p:nvSpPr>
            <p:spPr>
              <a:xfrm>
                <a:off x="4499611" y="1496000"/>
                <a:ext cx="2140824" cy="2306317"/>
              </a:xfrm>
              <a:prstGeom prst="roundRect">
                <a:avLst/>
              </a:prstGeom>
              <a:noFill/>
              <a:ln w="28575" cap="flat" cmpd="sng" algn="ctr">
                <a:solidFill>
                  <a:srgbClr val="EB9661"/>
                </a:solidFill>
                <a:prstDash val="solid"/>
                <a:round/>
                <a:headEnd type="none" w="med" len="med"/>
                <a:tailEnd type="none" w="med" len="med"/>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rtlCol="0" anchor="ctr"/>
              <a:lstStyle/>
              <a:p>
                <a:pPr algn="ctr"/>
                <a:endParaRPr lang="en-AU">
                  <a:latin typeface="Roboto"/>
                </a:endParaRPr>
              </a:p>
            </p:txBody>
          </p:sp>
        </p:grpSp>
        <p:sp>
          <p:nvSpPr>
            <p:cNvPr id="74" name="Rectangle 73"/>
            <p:cNvSpPr/>
            <p:nvPr/>
          </p:nvSpPr>
          <p:spPr>
            <a:xfrm>
              <a:off x="4740375" y="1656890"/>
              <a:ext cx="2140824" cy="1976439"/>
            </a:xfrm>
            <a:prstGeom prst="rect">
              <a:avLst/>
            </a:prstGeom>
          </p:spPr>
          <p:txBody>
            <a:bodyPr wrap="square">
              <a:spAutoFit/>
            </a:bodyPr>
            <a:lstStyle/>
            <a:p>
              <a:r>
                <a:rPr lang="en-US" b="1" dirty="0">
                  <a:solidFill>
                    <a:schemeClr val="bg1"/>
                  </a:solidFill>
                  <a:effectLst>
                    <a:outerShdw blurRad="38100" dist="38100" dir="2700000" algn="tl">
                      <a:srgbClr val="000000">
                        <a:alpha val="43137"/>
                      </a:srgbClr>
                    </a:outerShdw>
                  </a:effectLst>
                  <a:latin typeface="Roboto"/>
                </a:rPr>
                <a:t>Fixed: </a:t>
              </a:r>
            </a:p>
            <a:p>
              <a:pPr marL="285750" indent="-285750">
                <a:buFont typeface="Arial" panose="020B0604020202020204" pitchFamily="34" charset="0"/>
                <a:buChar char="•"/>
              </a:pPr>
              <a:r>
                <a:rPr lang="en-US" sz="1600" dirty="0">
                  <a:solidFill>
                    <a:schemeClr val="bg1"/>
                  </a:solidFill>
                  <a:latin typeface="Roboto"/>
                </a:rPr>
                <a:t>2019–20 costs adjusted for inflation</a:t>
              </a:r>
            </a:p>
            <a:p>
              <a:endParaRPr lang="en-US" b="1" dirty="0">
                <a:solidFill>
                  <a:schemeClr val="bg1"/>
                </a:solidFill>
                <a:effectLst>
                  <a:outerShdw blurRad="38100" dist="38100" dir="2700000" algn="tl">
                    <a:srgbClr val="000000">
                      <a:alpha val="43137"/>
                    </a:srgbClr>
                  </a:outerShdw>
                </a:effectLst>
                <a:latin typeface="Roboto"/>
              </a:endParaRPr>
            </a:p>
            <a:p>
              <a:r>
                <a:rPr lang="en-US" b="1" dirty="0">
                  <a:solidFill>
                    <a:schemeClr val="bg1"/>
                  </a:solidFill>
                  <a:effectLst>
                    <a:outerShdw blurRad="38100" dist="38100" dir="2700000" algn="tl">
                      <a:srgbClr val="000000">
                        <a:alpha val="43137"/>
                      </a:srgbClr>
                    </a:outerShdw>
                  </a:effectLst>
                  <a:latin typeface="Roboto"/>
                </a:rPr>
                <a:t>Variable:</a:t>
              </a:r>
            </a:p>
            <a:p>
              <a:pPr marL="285750" indent="-285750">
                <a:buFont typeface="Arial" panose="020B0604020202020204" pitchFamily="34" charset="0"/>
                <a:buChar char="•"/>
              </a:pPr>
              <a:r>
                <a:rPr lang="en-US" sz="1600" dirty="0">
                  <a:solidFill>
                    <a:schemeClr val="bg1"/>
                  </a:solidFill>
                  <a:latin typeface="Roboto"/>
                </a:rPr>
                <a:t>use of existing cost allocator percentage</a:t>
              </a:r>
              <a:endParaRPr lang="en-AU" sz="1600" dirty="0">
                <a:solidFill>
                  <a:schemeClr val="bg1"/>
                </a:solidFill>
                <a:latin typeface="Roboto"/>
              </a:endParaRPr>
            </a:p>
          </p:txBody>
        </p:sp>
      </p:grpSp>
      <p:sp>
        <p:nvSpPr>
          <p:cNvPr id="78" name="Content Placeholder 3"/>
          <p:cNvSpPr txBox="1">
            <a:spLocks/>
          </p:cNvSpPr>
          <p:nvPr/>
        </p:nvSpPr>
        <p:spPr>
          <a:xfrm>
            <a:off x="402348" y="1058238"/>
            <a:ext cx="6027158" cy="393485"/>
          </a:xfrm>
          <a:prstGeom prst="rect">
            <a:avLst/>
          </a:prstGeom>
        </p:spPr>
        <p:txBody>
          <a:bodyPr vert="horz" lIns="0" tIns="0" rIns="0" bIns="0" numCol="1" rtlCol="0">
            <a:noAutofit/>
          </a:bodyPr>
          <a:lstStyle>
            <a:lvl1pPr marL="0" indent="0" algn="l" defTabSz="685704" rtl="0" eaLnBrk="1" latinLnBrk="0" hangingPunct="1">
              <a:spcBef>
                <a:spcPts val="900"/>
              </a:spcBef>
              <a:buClr>
                <a:schemeClr val="tx1"/>
              </a:buClr>
              <a:buFont typeface="Arial" pitchFamily="34" charset="0"/>
              <a:buNone/>
              <a:defRPr sz="2250" kern="1200">
                <a:solidFill>
                  <a:srgbClr val="58595B"/>
                </a:solidFill>
                <a:latin typeface="+mn-lt"/>
                <a:ea typeface="+mn-ea"/>
                <a:cs typeface="+mn-cs"/>
              </a:defRPr>
            </a:lvl1pPr>
            <a:lvl2pPr marL="0" indent="0" algn="l" defTabSz="685704" rtl="0" eaLnBrk="1" latinLnBrk="0" hangingPunct="1">
              <a:spcBef>
                <a:spcPts val="225"/>
              </a:spcBef>
              <a:buClr>
                <a:schemeClr val="tx1"/>
              </a:buClr>
              <a:buFont typeface="Courier New" pitchFamily="49" charset="0"/>
              <a:buNone/>
              <a:defRPr sz="1800" kern="1200">
                <a:solidFill>
                  <a:srgbClr val="58595B"/>
                </a:solidFill>
                <a:latin typeface="+mn-lt"/>
                <a:ea typeface="+mn-ea"/>
                <a:cs typeface="+mn-cs"/>
              </a:defRPr>
            </a:lvl2pPr>
            <a:lvl3pPr marL="202472" indent="-202472" algn="l" defTabSz="685704" rtl="0" eaLnBrk="1" latinLnBrk="0" hangingPunct="1">
              <a:spcBef>
                <a:spcPts val="150"/>
              </a:spcBef>
              <a:buClr>
                <a:srgbClr val="58595B"/>
              </a:buClr>
              <a:buFont typeface="Arial" pitchFamily="34" charset="0"/>
              <a:buChar char="•"/>
              <a:defRPr sz="1800" kern="1200">
                <a:solidFill>
                  <a:srgbClr val="58595B"/>
                </a:solidFill>
                <a:latin typeface="+mn-lt"/>
                <a:ea typeface="+mn-ea"/>
                <a:cs typeface="+mn-cs"/>
              </a:defRPr>
            </a:lvl3pPr>
            <a:lvl4pPr marL="404944" indent="-202472" algn="l" defTabSz="685704" rtl="0" eaLnBrk="1" latinLnBrk="0" hangingPunct="1">
              <a:spcBef>
                <a:spcPts val="150"/>
              </a:spcBef>
              <a:buClr>
                <a:srgbClr val="58595B"/>
              </a:buClr>
              <a:buFont typeface="Arial Narrow" pitchFamily="34" charset="0"/>
              <a:buChar char="–"/>
              <a:defRPr sz="1800" kern="1200">
                <a:solidFill>
                  <a:srgbClr val="58595B"/>
                </a:solidFill>
                <a:latin typeface="+mn-lt"/>
                <a:ea typeface="+mn-ea"/>
                <a:cs typeface="+mn-cs"/>
              </a:defRPr>
            </a:lvl4pPr>
            <a:lvl5pPr marL="0" indent="0" algn="l" defTabSz="685704" rtl="0" eaLnBrk="1" latinLnBrk="0" hangingPunct="1">
              <a:spcBef>
                <a:spcPts val="225"/>
              </a:spcBef>
              <a:spcAft>
                <a:spcPts val="225"/>
              </a:spcAft>
              <a:buFont typeface="Arial" pitchFamily="34" charset="0"/>
              <a:buNone/>
              <a:defRPr sz="1050" kern="1200">
                <a:solidFill>
                  <a:srgbClr val="58595B"/>
                </a:solidFill>
                <a:latin typeface="+mn-lt"/>
                <a:ea typeface="+mn-ea"/>
                <a:cs typeface="+mn-cs"/>
              </a:defRPr>
            </a:lvl5pPr>
            <a:lvl6pPr marL="1885687"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40"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392"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243"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2400" b="1" dirty="0">
                <a:solidFill>
                  <a:srgbClr val="EB9661"/>
                </a:solidFill>
                <a:effectLst>
                  <a:outerShdw blurRad="38100" dist="38100" dir="2700000" algn="tl">
                    <a:srgbClr val="000000">
                      <a:alpha val="43137"/>
                    </a:srgbClr>
                  </a:outerShdw>
                </a:effectLst>
                <a:latin typeface="Roboto"/>
              </a:rPr>
              <a:t>Retail costs</a:t>
            </a:r>
            <a:endParaRPr lang="en-AU" sz="2400" b="1" dirty="0">
              <a:solidFill>
                <a:srgbClr val="EB9661"/>
              </a:solidFill>
              <a:effectLst>
                <a:outerShdw blurRad="38100" dist="38100" dir="2700000" algn="tl">
                  <a:srgbClr val="000000">
                    <a:alpha val="43137"/>
                  </a:srgbClr>
                </a:outerShdw>
              </a:effectLst>
              <a:latin typeface="Roboto"/>
            </a:endParaRPr>
          </a:p>
        </p:txBody>
      </p:sp>
      <p:sp>
        <p:nvSpPr>
          <p:cNvPr id="43" name="Content Placeholder 3">
            <a:extLst>
              <a:ext uri="{FF2B5EF4-FFF2-40B4-BE49-F238E27FC236}">
                <a16:creationId xmlns:a16="http://schemas.microsoft.com/office/drawing/2014/main" id="{24A8A58E-7B54-4B9D-A270-E4A96642D469}"/>
              </a:ext>
            </a:extLst>
          </p:cNvPr>
          <p:cNvSpPr txBox="1">
            <a:spLocks/>
          </p:cNvSpPr>
          <p:nvPr/>
        </p:nvSpPr>
        <p:spPr>
          <a:xfrm>
            <a:off x="561657" y="5983286"/>
            <a:ext cx="5734686" cy="2585323"/>
          </a:xfrm>
          <a:prstGeom prst="rect">
            <a:avLst/>
          </a:prstGeom>
        </p:spPr>
        <p:txBody>
          <a:bodyPr vert="horz" lIns="0" tIns="0" rIns="0" bIns="0" rtlCol="0">
            <a:normAutofit/>
          </a:bodyPr>
          <a:lstStyle>
            <a:lvl1pPr marL="0" indent="0" algn="l" defTabSz="685704" rtl="0" eaLnBrk="1" latinLnBrk="0" hangingPunct="1">
              <a:spcBef>
                <a:spcPts val="900"/>
              </a:spcBef>
              <a:buClr>
                <a:schemeClr val="tx1"/>
              </a:buClr>
              <a:buFont typeface="Arial" pitchFamily="34" charset="0"/>
              <a:buNone/>
              <a:defRPr sz="2250" kern="1200">
                <a:solidFill>
                  <a:srgbClr val="58595B"/>
                </a:solidFill>
                <a:latin typeface="+mn-lt"/>
                <a:ea typeface="+mn-ea"/>
                <a:cs typeface="+mn-cs"/>
              </a:defRPr>
            </a:lvl1pPr>
            <a:lvl2pPr marL="0" indent="0" algn="l" defTabSz="685704" rtl="0" eaLnBrk="1" latinLnBrk="0" hangingPunct="1">
              <a:spcBef>
                <a:spcPts val="225"/>
              </a:spcBef>
              <a:buClr>
                <a:schemeClr val="tx1"/>
              </a:buClr>
              <a:buFont typeface="Courier New" pitchFamily="49" charset="0"/>
              <a:buNone/>
              <a:defRPr sz="1800" kern="1200">
                <a:solidFill>
                  <a:srgbClr val="58595B"/>
                </a:solidFill>
                <a:latin typeface="+mn-lt"/>
                <a:ea typeface="+mn-ea"/>
                <a:cs typeface="+mn-cs"/>
              </a:defRPr>
            </a:lvl2pPr>
            <a:lvl3pPr marL="202472" indent="-202472" algn="l" defTabSz="685704" rtl="0" eaLnBrk="1" latinLnBrk="0" hangingPunct="1">
              <a:spcBef>
                <a:spcPts val="150"/>
              </a:spcBef>
              <a:buClr>
                <a:srgbClr val="58595B"/>
              </a:buClr>
              <a:buFont typeface="Arial" pitchFamily="34" charset="0"/>
              <a:buChar char="•"/>
              <a:defRPr sz="1800" kern="1200">
                <a:solidFill>
                  <a:srgbClr val="58595B"/>
                </a:solidFill>
                <a:latin typeface="+mn-lt"/>
                <a:ea typeface="+mn-ea"/>
                <a:cs typeface="+mn-cs"/>
              </a:defRPr>
            </a:lvl3pPr>
            <a:lvl4pPr marL="404944" indent="-202472" algn="l" defTabSz="685704" rtl="0" eaLnBrk="1" latinLnBrk="0" hangingPunct="1">
              <a:spcBef>
                <a:spcPts val="150"/>
              </a:spcBef>
              <a:buClr>
                <a:srgbClr val="58595B"/>
              </a:buClr>
              <a:buFont typeface="Arial Narrow" pitchFamily="34" charset="0"/>
              <a:buChar char="–"/>
              <a:defRPr sz="1800" kern="1200">
                <a:solidFill>
                  <a:srgbClr val="58595B"/>
                </a:solidFill>
                <a:latin typeface="+mn-lt"/>
                <a:ea typeface="+mn-ea"/>
                <a:cs typeface="+mn-cs"/>
              </a:defRPr>
            </a:lvl4pPr>
            <a:lvl5pPr marL="0" indent="0" algn="l" defTabSz="685704" rtl="0" eaLnBrk="1" latinLnBrk="0" hangingPunct="1">
              <a:spcBef>
                <a:spcPts val="225"/>
              </a:spcBef>
              <a:spcAft>
                <a:spcPts val="225"/>
              </a:spcAft>
              <a:buFont typeface="Arial" pitchFamily="34" charset="0"/>
              <a:buNone/>
              <a:defRPr sz="1050" kern="1200">
                <a:solidFill>
                  <a:srgbClr val="58595B"/>
                </a:solidFill>
                <a:latin typeface="+mn-lt"/>
                <a:ea typeface="+mn-ea"/>
                <a:cs typeface="+mn-cs"/>
              </a:defRPr>
            </a:lvl5pPr>
            <a:lvl6pPr marL="1885687"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40"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392"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243"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2">
              <a:lnSpc>
                <a:spcPct val="150000"/>
              </a:lnSpc>
              <a:buClr>
                <a:schemeClr val="bg1"/>
              </a:buClr>
            </a:pPr>
            <a:r>
              <a:rPr lang="en-US" dirty="0">
                <a:solidFill>
                  <a:schemeClr val="bg1"/>
                </a:solidFill>
                <a:latin typeface="Roboto"/>
              </a:rPr>
              <a:t>Similar approach to previous years, using retail cost benchmark. </a:t>
            </a:r>
            <a:endParaRPr lang="en-AU" dirty="0">
              <a:solidFill>
                <a:schemeClr val="bg1"/>
              </a:solidFill>
              <a:latin typeface="Roboto"/>
            </a:endParaRPr>
          </a:p>
          <a:p>
            <a:pPr lvl="2">
              <a:lnSpc>
                <a:spcPct val="150000"/>
              </a:lnSpc>
              <a:buClr>
                <a:schemeClr val="bg1"/>
              </a:buClr>
            </a:pPr>
            <a:r>
              <a:rPr lang="en-AU" dirty="0">
                <a:solidFill>
                  <a:schemeClr val="bg1"/>
                </a:solidFill>
                <a:latin typeface="Roboto"/>
              </a:rPr>
              <a:t>Given the market environment (including uncertainty associated with reforms), we used the existing retail cost benchmarks as the basis for the retail cost component.</a:t>
            </a:r>
          </a:p>
          <a:p>
            <a:pPr lvl="2">
              <a:lnSpc>
                <a:spcPct val="150000"/>
              </a:lnSpc>
              <a:buClr>
                <a:schemeClr val="bg1"/>
              </a:buClr>
            </a:pPr>
            <a:endParaRPr lang="en-AU" dirty="0">
              <a:solidFill>
                <a:schemeClr val="bg1"/>
              </a:solidFill>
              <a:latin typeface="Roboto"/>
            </a:endParaRPr>
          </a:p>
          <a:p>
            <a:pPr marL="0" lvl="2" indent="0">
              <a:lnSpc>
                <a:spcPct val="150000"/>
              </a:lnSpc>
              <a:buNone/>
            </a:pPr>
            <a:endParaRPr lang="en-AU" dirty="0">
              <a:solidFill>
                <a:schemeClr val="bg1"/>
              </a:solidFill>
              <a:latin typeface="Roboto"/>
            </a:endParaRPr>
          </a:p>
          <a:p>
            <a:pPr marL="0" lvl="2" indent="0">
              <a:lnSpc>
                <a:spcPct val="150000"/>
              </a:lnSpc>
              <a:buClr>
                <a:schemeClr val="bg1"/>
              </a:buClr>
              <a:buNone/>
            </a:pPr>
            <a:endParaRPr lang="en-AU" dirty="0">
              <a:solidFill>
                <a:schemeClr val="bg1"/>
              </a:solidFill>
              <a:latin typeface="Roboto"/>
            </a:endParaRPr>
          </a:p>
          <a:p>
            <a:pPr lvl="2">
              <a:lnSpc>
                <a:spcPct val="150000"/>
              </a:lnSpc>
            </a:pPr>
            <a:endParaRPr lang="en-AU" dirty="0">
              <a:solidFill>
                <a:schemeClr val="bg1"/>
              </a:solidFill>
              <a:latin typeface="Roboto"/>
            </a:endParaRPr>
          </a:p>
          <a:p>
            <a:pPr marL="0" lvl="2" indent="0">
              <a:lnSpc>
                <a:spcPct val="150000"/>
              </a:lnSpc>
              <a:buNone/>
            </a:pPr>
            <a:endParaRPr lang="en-AU" dirty="0">
              <a:solidFill>
                <a:schemeClr val="bg1"/>
              </a:solidFill>
              <a:latin typeface="Roboto"/>
            </a:endParaRPr>
          </a:p>
        </p:txBody>
      </p:sp>
      <p:sp>
        <p:nvSpPr>
          <p:cNvPr id="18" name="Title 2"/>
          <p:cNvSpPr>
            <a:spLocks noGrp="1"/>
          </p:cNvSpPr>
          <p:nvPr>
            <p:ph type="title"/>
          </p:nvPr>
        </p:nvSpPr>
        <p:spPr>
          <a:xfrm>
            <a:off x="345833" y="488504"/>
            <a:ext cx="6336484" cy="937073"/>
          </a:xfrm>
        </p:spPr>
        <p:txBody>
          <a:bodyPr>
            <a:noAutofit/>
          </a:bodyPr>
          <a:lstStyle/>
          <a:p>
            <a:r>
              <a:rPr lang="en-US" sz="2400" dirty="0">
                <a:solidFill>
                  <a:srgbClr val="F5F5F5"/>
                </a:solidFill>
                <a:effectLst>
                  <a:outerShdw blurRad="38100" dist="38100" dir="2700000" algn="tl">
                    <a:srgbClr val="000000">
                      <a:alpha val="43137"/>
                    </a:srgbClr>
                  </a:outerShdw>
                </a:effectLst>
                <a:latin typeface="Roboto"/>
              </a:rPr>
              <a:t>3. Cost build-up components</a:t>
            </a:r>
            <a:endParaRPr lang="en-AU" sz="2400" dirty="0">
              <a:solidFill>
                <a:srgbClr val="F5F5F5"/>
              </a:solidFill>
              <a:effectLst>
                <a:outerShdw blurRad="38100" dist="38100" dir="2700000" algn="tl">
                  <a:srgbClr val="000000">
                    <a:alpha val="43137"/>
                  </a:srgbClr>
                </a:outerShdw>
              </a:effectLst>
              <a:latin typeface="Roboto"/>
            </a:endParaRPr>
          </a:p>
        </p:txBody>
      </p:sp>
      <p:sp>
        <p:nvSpPr>
          <p:cNvPr id="21" name="Content Placeholder 3"/>
          <p:cNvSpPr txBox="1">
            <a:spLocks/>
          </p:cNvSpPr>
          <p:nvPr/>
        </p:nvSpPr>
        <p:spPr>
          <a:xfrm>
            <a:off x="692696" y="7020859"/>
            <a:ext cx="2040240" cy="348039"/>
          </a:xfrm>
          <a:prstGeom prst="rect">
            <a:avLst/>
          </a:prstGeom>
        </p:spPr>
        <p:txBody>
          <a:bodyPr vert="horz" lIns="0" tIns="0" rIns="0" bIns="0" numCol="1" rtlCol="0">
            <a:noAutofit/>
          </a:bodyPr>
          <a:lstStyle>
            <a:lvl1pPr marL="0" indent="0" algn="l" defTabSz="685704" rtl="0" eaLnBrk="1" latinLnBrk="0" hangingPunct="1">
              <a:spcBef>
                <a:spcPts val="900"/>
              </a:spcBef>
              <a:buClr>
                <a:schemeClr val="tx1"/>
              </a:buClr>
              <a:buFont typeface="Arial" pitchFamily="34" charset="0"/>
              <a:buNone/>
              <a:defRPr sz="2250" kern="1200">
                <a:solidFill>
                  <a:srgbClr val="58595B"/>
                </a:solidFill>
                <a:latin typeface="+mn-lt"/>
                <a:ea typeface="+mn-ea"/>
                <a:cs typeface="+mn-cs"/>
              </a:defRPr>
            </a:lvl1pPr>
            <a:lvl2pPr marL="0" indent="0" algn="l" defTabSz="685704" rtl="0" eaLnBrk="1" latinLnBrk="0" hangingPunct="1">
              <a:spcBef>
                <a:spcPts val="225"/>
              </a:spcBef>
              <a:buClr>
                <a:schemeClr val="tx1"/>
              </a:buClr>
              <a:buFont typeface="Courier New" pitchFamily="49" charset="0"/>
              <a:buNone/>
              <a:defRPr sz="1800" kern="1200">
                <a:solidFill>
                  <a:srgbClr val="58595B"/>
                </a:solidFill>
                <a:latin typeface="+mn-lt"/>
                <a:ea typeface="+mn-ea"/>
                <a:cs typeface="+mn-cs"/>
              </a:defRPr>
            </a:lvl2pPr>
            <a:lvl3pPr marL="202472" indent="-202472" algn="l" defTabSz="685704" rtl="0" eaLnBrk="1" latinLnBrk="0" hangingPunct="1">
              <a:spcBef>
                <a:spcPts val="150"/>
              </a:spcBef>
              <a:buClr>
                <a:srgbClr val="58595B"/>
              </a:buClr>
              <a:buFont typeface="Arial" pitchFamily="34" charset="0"/>
              <a:buChar char="•"/>
              <a:defRPr sz="1800" kern="1200">
                <a:solidFill>
                  <a:srgbClr val="58595B"/>
                </a:solidFill>
                <a:latin typeface="+mn-lt"/>
                <a:ea typeface="+mn-ea"/>
                <a:cs typeface="+mn-cs"/>
              </a:defRPr>
            </a:lvl3pPr>
            <a:lvl4pPr marL="404944" indent="-202472" algn="l" defTabSz="685704" rtl="0" eaLnBrk="1" latinLnBrk="0" hangingPunct="1">
              <a:spcBef>
                <a:spcPts val="150"/>
              </a:spcBef>
              <a:buClr>
                <a:srgbClr val="58595B"/>
              </a:buClr>
              <a:buFont typeface="Arial Narrow" pitchFamily="34" charset="0"/>
              <a:buChar char="–"/>
              <a:defRPr sz="1800" kern="1200">
                <a:solidFill>
                  <a:srgbClr val="58595B"/>
                </a:solidFill>
                <a:latin typeface="+mn-lt"/>
                <a:ea typeface="+mn-ea"/>
                <a:cs typeface="+mn-cs"/>
              </a:defRPr>
            </a:lvl4pPr>
            <a:lvl5pPr marL="0" indent="0" algn="l" defTabSz="685704" rtl="0" eaLnBrk="1" latinLnBrk="0" hangingPunct="1">
              <a:spcBef>
                <a:spcPts val="225"/>
              </a:spcBef>
              <a:spcAft>
                <a:spcPts val="225"/>
              </a:spcAft>
              <a:buFont typeface="Arial" pitchFamily="34" charset="0"/>
              <a:buNone/>
              <a:defRPr sz="1050" kern="1200">
                <a:solidFill>
                  <a:srgbClr val="58595B"/>
                </a:solidFill>
                <a:latin typeface="+mn-lt"/>
                <a:ea typeface="+mn-ea"/>
                <a:cs typeface="+mn-cs"/>
              </a:defRPr>
            </a:lvl5pPr>
            <a:lvl6pPr marL="1885687"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40"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392"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243"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ctr"/>
            <a:endParaRPr lang="en-AU" sz="2000" b="1" dirty="0">
              <a:solidFill>
                <a:schemeClr val="bg1"/>
              </a:solidFill>
              <a:effectLst>
                <a:outerShdw blurRad="38100" dist="38100" dir="2700000" algn="tl">
                  <a:srgbClr val="000000">
                    <a:alpha val="43137"/>
                  </a:srgbClr>
                </a:outerShdw>
              </a:effectLst>
              <a:latin typeface="Roboto"/>
            </a:endParaRPr>
          </a:p>
        </p:txBody>
      </p:sp>
    </p:spTree>
    <p:extLst>
      <p:ext uri="{BB962C8B-B14F-4D97-AF65-F5344CB8AC3E}">
        <p14:creationId xmlns:p14="http://schemas.microsoft.com/office/powerpoint/2010/main" val="3596072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69000" y="920552"/>
            <a:ext cx="6120000" cy="0"/>
          </a:xfrm>
          <a:prstGeom prst="line">
            <a:avLst/>
          </a:prstGeom>
          <a:ln>
            <a:solidFill>
              <a:srgbClr val="EB9661"/>
            </a:solidFill>
          </a:ln>
          <a:effectLst>
            <a:outerShdw blurRad="50800" dist="38100" dir="8100000" algn="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6021289" y="9417496"/>
            <a:ext cx="495954" cy="646331"/>
          </a:xfrm>
          <a:prstGeom prst="rect">
            <a:avLst/>
          </a:prstGeom>
          <a:noFill/>
        </p:spPr>
        <p:txBody>
          <a:bodyPr wrap="square" rtlCol="0">
            <a:spAutoFit/>
          </a:bodyPr>
          <a:lstStyle/>
          <a:p>
            <a:r>
              <a:rPr lang="en-US" dirty="0">
                <a:solidFill>
                  <a:schemeClr val="bg1"/>
                </a:solidFill>
                <a:latin typeface="Roboto"/>
              </a:rPr>
              <a:t>11</a:t>
            </a:r>
          </a:p>
          <a:p>
            <a:endParaRPr lang="en-AU" dirty="0">
              <a:solidFill>
                <a:schemeClr val="bg1"/>
              </a:solidFill>
              <a:latin typeface="Roboto"/>
            </a:endParaRPr>
          </a:p>
        </p:txBody>
      </p:sp>
      <p:sp>
        <p:nvSpPr>
          <p:cNvPr id="48" name="Content Placeholder 3"/>
          <p:cNvSpPr>
            <a:spLocks noGrp="1"/>
          </p:cNvSpPr>
          <p:nvPr>
            <p:ph sz="quarter" idx="10"/>
          </p:nvPr>
        </p:nvSpPr>
        <p:spPr>
          <a:xfrm>
            <a:off x="4422388" y="1606082"/>
            <a:ext cx="2077995" cy="311524"/>
          </a:xfrm>
        </p:spPr>
        <p:txBody>
          <a:bodyPr numCol="1"/>
          <a:lstStyle/>
          <a:p>
            <a:pPr algn="ctr"/>
            <a:r>
              <a:rPr lang="en-US" sz="2000" b="1" dirty="0">
                <a:solidFill>
                  <a:schemeClr val="bg1"/>
                </a:solidFill>
                <a:effectLst>
                  <a:outerShdw blurRad="38100" dist="38100" dir="2700000" algn="tl">
                    <a:srgbClr val="000000">
                      <a:alpha val="43137"/>
                    </a:srgbClr>
                  </a:outerShdw>
                </a:effectLst>
                <a:latin typeface="Roboto"/>
              </a:rPr>
              <a:t>Large customers</a:t>
            </a:r>
            <a:endParaRPr lang="en-AU" sz="2000" b="1" dirty="0">
              <a:solidFill>
                <a:schemeClr val="bg1"/>
              </a:solidFill>
              <a:effectLst>
                <a:outerShdw blurRad="38100" dist="38100" dir="2700000" algn="tl">
                  <a:srgbClr val="000000">
                    <a:alpha val="43137"/>
                  </a:srgbClr>
                </a:outerShdw>
              </a:effectLst>
              <a:latin typeface="Roboto"/>
            </a:endParaRPr>
          </a:p>
        </p:txBody>
      </p:sp>
      <p:sp>
        <p:nvSpPr>
          <p:cNvPr id="49" name="Content Placeholder 3"/>
          <p:cNvSpPr txBox="1">
            <a:spLocks/>
          </p:cNvSpPr>
          <p:nvPr/>
        </p:nvSpPr>
        <p:spPr>
          <a:xfrm>
            <a:off x="514535" y="1606082"/>
            <a:ext cx="2040240" cy="348039"/>
          </a:xfrm>
          <a:prstGeom prst="rect">
            <a:avLst/>
          </a:prstGeom>
        </p:spPr>
        <p:txBody>
          <a:bodyPr vert="horz" lIns="0" tIns="0" rIns="0" bIns="0" numCol="1" rtlCol="0">
            <a:noAutofit/>
          </a:bodyPr>
          <a:lstStyle>
            <a:lvl1pPr marL="0" indent="0" algn="l" defTabSz="685704" rtl="0" eaLnBrk="1" latinLnBrk="0" hangingPunct="1">
              <a:spcBef>
                <a:spcPts val="900"/>
              </a:spcBef>
              <a:buClr>
                <a:schemeClr val="tx1"/>
              </a:buClr>
              <a:buFont typeface="Arial" pitchFamily="34" charset="0"/>
              <a:buNone/>
              <a:defRPr sz="2250" kern="1200">
                <a:solidFill>
                  <a:srgbClr val="58595B"/>
                </a:solidFill>
                <a:latin typeface="+mn-lt"/>
                <a:ea typeface="+mn-ea"/>
                <a:cs typeface="+mn-cs"/>
              </a:defRPr>
            </a:lvl1pPr>
            <a:lvl2pPr marL="0" indent="0" algn="l" defTabSz="685704" rtl="0" eaLnBrk="1" latinLnBrk="0" hangingPunct="1">
              <a:spcBef>
                <a:spcPts val="225"/>
              </a:spcBef>
              <a:buClr>
                <a:schemeClr val="tx1"/>
              </a:buClr>
              <a:buFont typeface="Courier New" pitchFamily="49" charset="0"/>
              <a:buNone/>
              <a:defRPr sz="1800" kern="1200">
                <a:solidFill>
                  <a:srgbClr val="58595B"/>
                </a:solidFill>
                <a:latin typeface="+mn-lt"/>
                <a:ea typeface="+mn-ea"/>
                <a:cs typeface="+mn-cs"/>
              </a:defRPr>
            </a:lvl2pPr>
            <a:lvl3pPr marL="202472" indent="-202472" algn="l" defTabSz="685704" rtl="0" eaLnBrk="1" latinLnBrk="0" hangingPunct="1">
              <a:spcBef>
                <a:spcPts val="150"/>
              </a:spcBef>
              <a:buClr>
                <a:srgbClr val="58595B"/>
              </a:buClr>
              <a:buFont typeface="Arial" pitchFamily="34" charset="0"/>
              <a:buChar char="•"/>
              <a:defRPr sz="1800" kern="1200">
                <a:solidFill>
                  <a:srgbClr val="58595B"/>
                </a:solidFill>
                <a:latin typeface="+mn-lt"/>
                <a:ea typeface="+mn-ea"/>
                <a:cs typeface="+mn-cs"/>
              </a:defRPr>
            </a:lvl3pPr>
            <a:lvl4pPr marL="404944" indent="-202472" algn="l" defTabSz="685704" rtl="0" eaLnBrk="1" latinLnBrk="0" hangingPunct="1">
              <a:spcBef>
                <a:spcPts val="150"/>
              </a:spcBef>
              <a:buClr>
                <a:srgbClr val="58595B"/>
              </a:buClr>
              <a:buFont typeface="Arial Narrow" pitchFamily="34" charset="0"/>
              <a:buChar char="–"/>
              <a:defRPr sz="1800" kern="1200">
                <a:solidFill>
                  <a:srgbClr val="58595B"/>
                </a:solidFill>
                <a:latin typeface="+mn-lt"/>
                <a:ea typeface="+mn-ea"/>
                <a:cs typeface="+mn-cs"/>
              </a:defRPr>
            </a:lvl4pPr>
            <a:lvl5pPr marL="0" indent="0" algn="l" defTabSz="685704" rtl="0" eaLnBrk="1" latinLnBrk="0" hangingPunct="1">
              <a:spcBef>
                <a:spcPts val="225"/>
              </a:spcBef>
              <a:spcAft>
                <a:spcPts val="225"/>
              </a:spcAft>
              <a:buFont typeface="Arial" pitchFamily="34" charset="0"/>
              <a:buNone/>
              <a:defRPr sz="1050" kern="1200">
                <a:solidFill>
                  <a:srgbClr val="58595B"/>
                </a:solidFill>
                <a:latin typeface="+mn-lt"/>
                <a:ea typeface="+mn-ea"/>
                <a:cs typeface="+mn-cs"/>
              </a:defRPr>
            </a:lvl5pPr>
            <a:lvl6pPr marL="1885687"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40"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392"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243"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ctr"/>
            <a:r>
              <a:rPr lang="en-US" sz="2000" b="1" dirty="0">
                <a:solidFill>
                  <a:schemeClr val="bg1"/>
                </a:solidFill>
                <a:effectLst>
                  <a:outerShdw blurRad="38100" dist="38100" dir="2700000" algn="tl">
                    <a:srgbClr val="000000">
                      <a:alpha val="43137"/>
                    </a:srgbClr>
                  </a:outerShdw>
                </a:effectLst>
                <a:latin typeface="Roboto"/>
              </a:rPr>
              <a:t>Small customers</a:t>
            </a:r>
            <a:endParaRPr lang="en-AU" sz="2000" b="1" dirty="0">
              <a:solidFill>
                <a:schemeClr val="bg1"/>
              </a:solidFill>
              <a:effectLst>
                <a:outerShdw blurRad="38100" dist="38100" dir="2700000" algn="tl">
                  <a:srgbClr val="000000">
                    <a:alpha val="43137"/>
                  </a:srgbClr>
                </a:outerShdw>
              </a:effectLst>
              <a:latin typeface="Roboto"/>
            </a:endParaRPr>
          </a:p>
        </p:txBody>
      </p:sp>
      <p:grpSp>
        <p:nvGrpSpPr>
          <p:cNvPr id="20" name="Group 19"/>
          <p:cNvGrpSpPr/>
          <p:nvPr/>
        </p:nvGrpSpPr>
        <p:grpSpPr>
          <a:xfrm>
            <a:off x="392788" y="2072680"/>
            <a:ext cx="6051253" cy="2295852"/>
            <a:chOff x="391340" y="7257256"/>
            <a:chExt cx="6051253" cy="2295852"/>
          </a:xfrm>
        </p:grpSpPr>
        <p:cxnSp>
          <p:nvCxnSpPr>
            <p:cNvPr id="75" name="Straight Arrow Connector 74"/>
            <p:cNvCxnSpPr/>
            <p:nvPr/>
          </p:nvCxnSpPr>
          <p:spPr>
            <a:xfrm rot="16200000">
              <a:off x="3429000" y="7515275"/>
              <a:ext cx="0" cy="1788218"/>
            </a:xfrm>
            <a:prstGeom prst="straightConnector1">
              <a:avLst/>
            </a:prstGeom>
            <a:ln>
              <a:solidFill>
                <a:srgbClr val="EB9661"/>
              </a:solidFill>
              <a:headEnd type="triangle"/>
              <a:tailEnd type="triangle"/>
            </a:ln>
            <a:effectLst>
              <a:outerShdw blurRad="50800" dist="38100" dir="2700000" algn="t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936" y="7833320"/>
              <a:ext cx="1178197" cy="1178197"/>
            </a:xfrm>
            <a:prstGeom prst="rect">
              <a:avLst/>
            </a:prstGeom>
            <a:effectLst>
              <a:outerShdw blurRad="50800" dist="38100" dir="2700000" algn="tl" rotWithShape="0">
                <a:prstClr val="black">
                  <a:alpha val="40000"/>
                </a:prstClr>
              </a:outerShdw>
            </a:effectLst>
          </p:spPr>
        </p:pic>
        <p:sp>
          <p:nvSpPr>
            <p:cNvPr id="51" name="Rectangle 50"/>
            <p:cNvSpPr/>
            <p:nvPr/>
          </p:nvSpPr>
          <p:spPr>
            <a:xfrm>
              <a:off x="391340" y="7549372"/>
              <a:ext cx="2061722" cy="1754326"/>
            </a:xfrm>
            <a:prstGeom prst="rect">
              <a:avLst/>
            </a:prstGeom>
          </p:spPr>
          <p:txBody>
            <a:bodyPr wrap="square">
              <a:spAutoFit/>
            </a:bodyPr>
            <a:lstStyle/>
            <a:p>
              <a:pPr algn="ctr"/>
              <a:r>
                <a:rPr lang="en-US" dirty="0">
                  <a:solidFill>
                    <a:schemeClr val="bg1"/>
                  </a:solidFill>
                  <a:latin typeface="Roboto"/>
                </a:rPr>
                <a:t>Cost pass-through of SRES under-recovery </a:t>
              </a:r>
            </a:p>
            <a:p>
              <a:pPr algn="ctr"/>
              <a:r>
                <a:rPr lang="en-US" b="1" dirty="0">
                  <a:solidFill>
                    <a:schemeClr val="bg1"/>
                  </a:solidFill>
                  <a:effectLst>
                    <a:outerShdw blurRad="38100" dist="38100" dir="2700000" algn="tl">
                      <a:srgbClr val="000000">
                        <a:alpha val="43137"/>
                      </a:srgbClr>
                    </a:outerShdw>
                  </a:effectLst>
                  <a:latin typeface="Roboto"/>
                </a:rPr>
                <a:t>+</a:t>
              </a:r>
            </a:p>
            <a:p>
              <a:pPr algn="ctr"/>
              <a:r>
                <a:rPr lang="en-US" b="1" dirty="0">
                  <a:solidFill>
                    <a:schemeClr val="bg1"/>
                  </a:solidFill>
                  <a:effectLst>
                    <a:outerShdw blurRad="38100" dist="38100" dir="2700000" algn="tl">
                      <a:srgbClr val="000000">
                        <a:alpha val="43137"/>
                      </a:srgbClr>
                    </a:outerShdw>
                  </a:effectLst>
                  <a:latin typeface="Roboto"/>
                </a:rPr>
                <a:t>5%</a:t>
              </a:r>
              <a:r>
                <a:rPr lang="en-US" dirty="0">
                  <a:solidFill>
                    <a:schemeClr val="bg1"/>
                  </a:solidFill>
                  <a:latin typeface="Roboto"/>
                </a:rPr>
                <a:t> standing offer  adjustment</a:t>
              </a:r>
              <a:endParaRPr lang="en-AU" dirty="0">
                <a:solidFill>
                  <a:schemeClr val="bg1"/>
                </a:solidFill>
                <a:latin typeface="Roboto"/>
              </a:endParaRPr>
            </a:p>
          </p:txBody>
        </p:sp>
        <p:sp>
          <p:nvSpPr>
            <p:cNvPr id="61" name="Rectangle 60"/>
            <p:cNvSpPr/>
            <p:nvPr/>
          </p:nvSpPr>
          <p:spPr>
            <a:xfrm>
              <a:off x="4436668" y="7406755"/>
              <a:ext cx="1950717" cy="2031325"/>
            </a:xfrm>
            <a:prstGeom prst="rect">
              <a:avLst/>
            </a:prstGeom>
          </p:spPr>
          <p:txBody>
            <a:bodyPr wrap="square">
              <a:spAutoFit/>
            </a:bodyPr>
            <a:lstStyle/>
            <a:p>
              <a:pPr algn="ctr"/>
              <a:r>
                <a:rPr lang="en-US" dirty="0">
                  <a:solidFill>
                    <a:schemeClr val="bg1"/>
                  </a:solidFill>
                  <a:latin typeface="Roboto"/>
                </a:rPr>
                <a:t>Cost pass-through of SRES under-recovery </a:t>
              </a:r>
            </a:p>
            <a:p>
              <a:pPr algn="ctr"/>
              <a:r>
                <a:rPr lang="en-US" b="1" dirty="0">
                  <a:solidFill>
                    <a:schemeClr val="bg1"/>
                  </a:solidFill>
                  <a:effectLst>
                    <a:outerShdw blurRad="38100" dist="38100" dir="2700000" algn="tl">
                      <a:srgbClr val="000000">
                        <a:alpha val="43137"/>
                      </a:srgbClr>
                    </a:outerShdw>
                  </a:effectLst>
                  <a:latin typeface="Roboto"/>
                </a:rPr>
                <a:t>+</a:t>
              </a:r>
            </a:p>
            <a:p>
              <a:pPr algn="ctr"/>
              <a:r>
                <a:rPr lang="en-US" b="1" dirty="0">
                  <a:solidFill>
                    <a:schemeClr val="bg1"/>
                  </a:solidFill>
                  <a:effectLst>
                    <a:outerShdw blurRad="38100" dist="38100" dir="2700000" algn="tl">
                      <a:srgbClr val="000000">
                        <a:alpha val="43137"/>
                      </a:srgbClr>
                    </a:outerShdw>
                  </a:effectLst>
                  <a:latin typeface="Roboto"/>
                </a:rPr>
                <a:t>5%</a:t>
              </a:r>
              <a:r>
                <a:rPr lang="en-US" dirty="0">
                  <a:solidFill>
                    <a:schemeClr val="bg1"/>
                  </a:solidFill>
                  <a:latin typeface="Roboto"/>
                </a:rPr>
                <a:t> </a:t>
              </a:r>
            </a:p>
            <a:p>
              <a:pPr algn="ctr"/>
              <a:r>
                <a:rPr lang="en-US" dirty="0">
                  <a:solidFill>
                    <a:schemeClr val="bg1"/>
                  </a:solidFill>
                  <a:latin typeface="Roboto"/>
                </a:rPr>
                <a:t>headroom adjustment</a:t>
              </a:r>
              <a:endParaRPr lang="en-AU" dirty="0">
                <a:solidFill>
                  <a:schemeClr val="bg1"/>
                </a:solidFill>
                <a:latin typeface="Roboto"/>
              </a:endParaRPr>
            </a:p>
          </p:txBody>
        </p:sp>
        <p:sp>
          <p:nvSpPr>
            <p:cNvPr id="64" name="Rounded Rectangle 63"/>
            <p:cNvSpPr/>
            <p:nvPr/>
          </p:nvSpPr>
          <p:spPr>
            <a:xfrm>
              <a:off x="411375" y="7257256"/>
              <a:ext cx="2021653" cy="2269706"/>
            </a:xfrm>
            <a:prstGeom prst="roundRect">
              <a:avLst/>
            </a:prstGeom>
            <a:noFill/>
            <a:ln w="28575" cap="flat" cmpd="sng" algn="ctr">
              <a:solidFill>
                <a:srgbClr val="EB9661"/>
              </a:solidFill>
              <a:prstDash val="solid"/>
              <a:round/>
              <a:headEnd type="none" w="med" len="med"/>
              <a:tailEnd type="none" w="med" len="med"/>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rtlCol="0" anchor="ctr"/>
            <a:lstStyle/>
            <a:p>
              <a:pPr algn="ctr"/>
              <a:endParaRPr lang="en-AU">
                <a:latin typeface="Roboto"/>
              </a:endParaRPr>
            </a:p>
          </p:txBody>
        </p:sp>
        <p:sp>
          <p:nvSpPr>
            <p:cNvPr id="72" name="Rounded Rectangle 71"/>
            <p:cNvSpPr/>
            <p:nvPr/>
          </p:nvSpPr>
          <p:spPr>
            <a:xfrm>
              <a:off x="4420940" y="7257256"/>
              <a:ext cx="2021653" cy="2295852"/>
            </a:xfrm>
            <a:prstGeom prst="roundRect">
              <a:avLst/>
            </a:prstGeom>
            <a:noFill/>
            <a:ln w="28575" cap="flat" cmpd="sng" algn="ctr">
              <a:solidFill>
                <a:srgbClr val="EB9661"/>
              </a:solidFill>
              <a:prstDash val="solid"/>
              <a:round/>
              <a:headEnd type="none" w="med" len="med"/>
              <a:tailEnd type="none" w="med" len="med"/>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rtlCol="0" anchor="ctr"/>
            <a:lstStyle/>
            <a:p>
              <a:pPr algn="ctr"/>
              <a:endParaRPr lang="en-AU">
                <a:latin typeface="Roboto"/>
              </a:endParaRPr>
            </a:p>
          </p:txBody>
        </p:sp>
      </p:grpSp>
      <p:sp>
        <p:nvSpPr>
          <p:cNvPr id="78" name="Content Placeholder 3"/>
          <p:cNvSpPr txBox="1">
            <a:spLocks/>
          </p:cNvSpPr>
          <p:nvPr/>
        </p:nvSpPr>
        <p:spPr>
          <a:xfrm>
            <a:off x="402348" y="1058238"/>
            <a:ext cx="6027158" cy="393485"/>
          </a:xfrm>
          <a:prstGeom prst="rect">
            <a:avLst/>
          </a:prstGeom>
        </p:spPr>
        <p:txBody>
          <a:bodyPr vert="horz" lIns="0" tIns="0" rIns="0" bIns="0" numCol="1" rtlCol="0">
            <a:noAutofit/>
          </a:bodyPr>
          <a:lstStyle>
            <a:lvl1pPr marL="0" indent="0" algn="l" defTabSz="685704" rtl="0" eaLnBrk="1" latinLnBrk="0" hangingPunct="1">
              <a:spcBef>
                <a:spcPts val="900"/>
              </a:spcBef>
              <a:buClr>
                <a:schemeClr val="tx1"/>
              </a:buClr>
              <a:buFont typeface="Arial" pitchFamily="34" charset="0"/>
              <a:buNone/>
              <a:defRPr sz="2250" kern="1200">
                <a:solidFill>
                  <a:srgbClr val="58595B"/>
                </a:solidFill>
                <a:latin typeface="+mn-lt"/>
                <a:ea typeface="+mn-ea"/>
                <a:cs typeface="+mn-cs"/>
              </a:defRPr>
            </a:lvl1pPr>
            <a:lvl2pPr marL="0" indent="0" algn="l" defTabSz="685704" rtl="0" eaLnBrk="1" latinLnBrk="0" hangingPunct="1">
              <a:spcBef>
                <a:spcPts val="225"/>
              </a:spcBef>
              <a:buClr>
                <a:schemeClr val="tx1"/>
              </a:buClr>
              <a:buFont typeface="Courier New" pitchFamily="49" charset="0"/>
              <a:buNone/>
              <a:defRPr sz="1800" kern="1200">
                <a:solidFill>
                  <a:srgbClr val="58595B"/>
                </a:solidFill>
                <a:latin typeface="+mn-lt"/>
                <a:ea typeface="+mn-ea"/>
                <a:cs typeface="+mn-cs"/>
              </a:defRPr>
            </a:lvl2pPr>
            <a:lvl3pPr marL="202472" indent="-202472" algn="l" defTabSz="685704" rtl="0" eaLnBrk="1" latinLnBrk="0" hangingPunct="1">
              <a:spcBef>
                <a:spcPts val="150"/>
              </a:spcBef>
              <a:buClr>
                <a:srgbClr val="58595B"/>
              </a:buClr>
              <a:buFont typeface="Arial" pitchFamily="34" charset="0"/>
              <a:buChar char="•"/>
              <a:defRPr sz="1800" kern="1200">
                <a:solidFill>
                  <a:srgbClr val="58595B"/>
                </a:solidFill>
                <a:latin typeface="+mn-lt"/>
                <a:ea typeface="+mn-ea"/>
                <a:cs typeface="+mn-cs"/>
              </a:defRPr>
            </a:lvl3pPr>
            <a:lvl4pPr marL="404944" indent="-202472" algn="l" defTabSz="685704" rtl="0" eaLnBrk="1" latinLnBrk="0" hangingPunct="1">
              <a:spcBef>
                <a:spcPts val="150"/>
              </a:spcBef>
              <a:buClr>
                <a:srgbClr val="58595B"/>
              </a:buClr>
              <a:buFont typeface="Arial Narrow" pitchFamily="34" charset="0"/>
              <a:buChar char="–"/>
              <a:defRPr sz="1800" kern="1200">
                <a:solidFill>
                  <a:srgbClr val="58595B"/>
                </a:solidFill>
                <a:latin typeface="+mn-lt"/>
                <a:ea typeface="+mn-ea"/>
                <a:cs typeface="+mn-cs"/>
              </a:defRPr>
            </a:lvl4pPr>
            <a:lvl5pPr marL="0" indent="0" algn="l" defTabSz="685704" rtl="0" eaLnBrk="1" latinLnBrk="0" hangingPunct="1">
              <a:spcBef>
                <a:spcPts val="225"/>
              </a:spcBef>
              <a:spcAft>
                <a:spcPts val="225"/>
              </a:spcAft>
              <a:buFont typeface="Arial" pitchFamily="34" charset="0"/>
              <a:buNone/>
              <a:defRPr sz="1050" kern="1200">
                <a:solidFill>
                  <a:srgbClr val="58595B"/>
                </a:solidFill>
                <a:latin typeface="+mn-lt"/>
                <a:ea typeface="+mn-ea"/>
                <a:cs typeface="+mn-cs"/>
              </a:defRPr>
            </a:lvl5pPr>
            <a:lvl6pPr marL="1885687"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40"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392"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243"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2400" b="1" dirty="0">
                <a:solidFill>
                  <a:srgbClr val="EB9661"/>
                </a:solidFill>
                <a:effectLst>
                  <a:outerShdw blurRad="38100" dist="38100" dir="2700000" algn="tl">
                    <a:srgbClr val="000000">
                      <a:alpha val="43137"/>
                    </a:srgbClr>
                  </a:outerShdw>
                </a:effectLst>
                <a:latin typeface="Roboto"/>
              </a:rPr>
              <a:t>Other costs</a:t>
            </a:r>
            <a:endParaRPr lang="en-AU" sz="2400" b="1" dirty="0">
              <a:solidFill>
                <a:srgbClr val="EB9661"/>
              </a:solidFill>
              <a:effectLst>
                <a:outerShdw blurRad="38100" dist="38100" dir="2700000" algn="tl">
                  <a:srgbClr val="000000">
                    <a:alpha val="43137"/>
                  </a:srgbClr>
                </a:outerShdw>
              </a:effectLst>
              <a:latin typeface="Roboto"/>
            </a:endParaRPr>
          </a:p>
        </p:txBody>
      </p:sp>
      <p:sp>
        <p:nvSpPr>
          <p:cNvPr id="43" name="Content Placeholder 3">
            <a:extLst>
              <a:ext uri="{FF2B5EF4-FFF2-40B4-BE49-F238E27FC236}">
                <a16:creationId xmlns:a16="http://schemas.microsoft.com/office/drawing/2014/main" id="{F229D39A-7430-41EC-807A-187C122B9A11}"/>
              </a:ext>
            </a:extLst>
          </p:cNvPr>
          <p:cNvSpPr txBox="1">
            <a:spLocks/>
          </p:cNvSpPr>
          <p:nvPr/>
        </p:nvSpPr>
        <p:spPr>
          <a:xfrm>
            <a:off x="400785" y="4997892"/>
            <a:ext cx="2224089" cy="4320465"/>
          </a:xfrm>
          <a:prstGeom prst="rect">
            <a:avLst/>
          </a:prstGeom>
        </p:spPr>
        <p:txBody>
          <a:bodyPr vert="horz" lIns="0" tIns="0" rIns="0" bIns="0" rtlCol="0">
            <a:normAutofit/>
          </a:bodyPr>
          <a:lstStyle>
            <a:lvl1pPr marL="0" indent="0" algn="l" defTabSz="685704" rtl="0" eaLnBrk="1" latinLnBrk="0" hangingPunct="1">
              <a:spcBef>
                <a:spcPts val="900"/>
              </a:spcBef>
              <a:buClr>
                <a:schemeClr val="tx1"/>
              </a:buClr>
              <a:buFont typeface="Arial" pitchFamily="34" charset="0"/>
              <a:buNone/>
              <a:defRPr sz="2250" kern="1200">
                <a:solidFill>
                  <a:srgbClr val="58595B"/>
                </a:solidFill>
                <a:latin typeface="+mn-lt"/>
                <a:ea typeface="+mn-ea"/>
                <a:cs typeface="+mn-cs"/>
              </a:defRPr>
            </a:lvl1pPr>
            <a:lvl2pPr marL="0" indent="0" algn="l" defTabSz="685704" rtl="0" eaLnBrk="1" latinLnBrk="0" hangingPunct="1">
              <a:spcBef>
                <a:spcPts val="225"/>
              </a:spcBef>
              <a:buClr>
                <a:schemeClr val="tx1"/>
              </a:buClr>
              <a:buFont typeface="Courier New" pitchFamily="49" charset="0"/>
              <a:buNone/>
              <a:defRPr sz="1800" kern="1200">
                <a:solidFill>
                  <a:srgbClr val="58595B"/>
                </a:solidFill>
                <a:latin typeface="+mn-lt"/>
                <a:ea typeface="+mn-ea"/>
                <a:cs typeface="+mn-cs"/>
              </a:defRPr>
            </a:lvl2pPr>
            <a:lvl3pPr marL="202472" indent="-202472" algn="l" defTabSz="685704" rtl="0" eaLnBrk="1" latinLnBrk="0" hangingPunct="1">
              <a:spcBef>
                <a:spcPts val="150"/>
              </a:spcBef>
              <a:buClr>
                <a:srgbClr val="58595B"/>
              </a:buClr>
              <a:buFont typeface="Arial" pitchFamily="34" charset="0"/>
              <a:buChar char="•"/>
              <a:defRPr sz="1800" kern="1200">
                <a:solidFill>
                  <a:srgbClr val="58595B"/>
                </a:solidFill>
                <a:latin typeface="+mn-lt"/>
                <a:ea typeface="+mn-ea"/>
                <a:cs typeface="+mn-cs"/>
              </a:defRPr>
            </a:lvl3pPr>
            <a:lvl4pPr marL="404944" indent="-202472" algn="l" defTabSz="685704" rtl="0" eaLnBrk="1" latinLnBrk="0" hangingPunct="1">
              <a:spcBef>
                <a:spcPts val="150"/>
              </a:spcBef>
              <a:buClr>
                <a:srgbClr val="58595B"/>
              </a:buClr>
              <a:buFont typeface="Arial Narrow" pitchFamily="34" charset="0"/>
              <a:buChar char="–"/>
              <a:defRPr sz="1800" kern="1200">
                <a:solidFill>
                  <a:srgbClr val="58595B"/>
                </a:solidFill>
                <a:latin typeface="+mn-lt"/>
                <a:ea typeface="+mn-ea"/>
                <a:cs typeface="+mn-cs"/>
              </a:defRPr>
            </a:lvl4pPr>
            <a:lvl5pPr marL="0" indent="0" algn="l" defTabSz="685704" rtl="0" eaLnBrk="1" latinLnBrk="0" hangingPunct="1">
              <a:spcBef>
                <a:spcPts val="225"/>
              </a:spcBef>
              <a:spcAft>
                <a:spcPts val="225"/>
              </a:spcAft>
              <a:buFont typeface="Arial" pitchFamily="34" charset="0"/>
              <a:buNone/>
              <a:defRPr sz="1050" kern="1200">
                <a:solidFill>
                  <a:srgbClr val="58595B"/>
                </a:solidFill>
                <a:latin typeface="+mn-lt"/>
                <a:ea typeface="+mn-ea"/>
                <a:cs typeface="+mn-cs"/>
              </a:defRPr>
            </a:lvl5pPr>
            <a:lvl6pPr marL="1885687"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40"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392"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243"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2">
              <a:buClr>
                <a:schemeClr val="bg1"/>
              </a:buClr>
            </a:pPr>
            <a:r>
              <a:rPr lang="en-AU" dirty="0">
                <a:solidFill>
                  <a:schemeClr val="bg1"/>
                </a:solidFill>
                <a:latin typeface="Roboto"/>
              </a:rPr>
              <a:t>Similar approach to previous years for other costs </a:t>
            </a:r>
          </a:p>
          <a:p>
            <a:pPr lvl="2">
              <a:buClr>
                <a:schemeClr val="bg1"/>
              </a:buClr>
            </a:pPr>
            <a:endParaRPr lang="en-AU" dirty="0">
              <a:solidFill>
                <a:schemeClr val="bg1"/>
              </a:solidFill>
              <a:latin typeface="Roboto"/>
            </a:endParaRPr>
          </a:p>
          <a:p>
            <a:pPr lvl="2">
              <a:buClr>
                <a:schemeClr val="bg1"/>
              </a:buClr>
            </a:pPr>
            <a:r>
              <a:rPr lang="en-AU" dirty="0">
                <a:solidFill>
                  <a:schemeClr val="bg1"/>
                </a:solidFill>
                <a:latin typeface="Roboto"/>
              </a:rPr>
              <a:t>We will assess whether an adjustment to the SOA is necessary (to ensure the notified price bill does not exceed the equivalent DMO as set by the AER) </a:t>
            </a:r>
          </a:p>
          <a:p>
            <a:pPr lvl="2">
              <a:buClr>
                <a:schemeClr val="bg1"/>
              </a:buClr>
            </a:pPr>
            <a:endParaRPr lang="en-AU" dirty="0">
              <a:solidFill>
                <a:schemeClr val="bg1"/>
              </a:solidFill>
              <a:latin typeface="Roboto"/>
            </a:endParaRPr>
          </a:p>
          <a:p>
            <a:pPr marL="0" lvl="2" indent="0">
              <a:buNone/>
            </a:pPr>
            <a:endParaRPr lang="en-AU" dirty="0">
              <a:solidFill>
                <a:schemeClr val="bg1"/>
              </a:solidFill>
              <a:latin typeface="Roboto"/>
            </a:endParaRPr>
          </a:p>
          <a:p>
            <a:pPr marL="0" lvl="2" indent="0">
              <a:buNone/>
            </a:pPr>
            <a:endParaRPr lang="en-AU" dirty="0">
              <a:solidFill>
                <a:schemeClr val="bg1"/>
              </a:solidFill>
              <a:latin typeface="Roboto"/>
            </a:endParaRPr>
          </a:p>
        </p:txBody>
      </p:sp>
      <p:sp>
        <p:nvSpPr>
          <p:cNvPr id="17" name="Title 2"/>
          <p:cNvSpPr>
            <a:spLocks noGrp="1"/>
          </p:cNvSpPr>
          <p:nvPr>
            <p:ph type="title"/>
          </p:nvPr>
        </p:nvSpPr>
        <p:spPr>
          <a:xfrm>
            <a:off x="345833" y="488504"/>
            <a:ext cx="6336484" cy="937073"/>
          </a:xfrm>
        </p:spPr>
        <p:txBody>
          <a:bodyPr>
            <a:noAutofit/>
          </a:bodyPr>
          <a:lstStyle/>
          <a:p>
            <a:r>
              <a:rPr lang="en-US" sz="2400" dirty="0">
                <a:solidFill>
                  <a:srgbClr val="F5F5F5"/>
                </a:solidFill>
                <a:effectLst>
                  <a:outerShdw blurRad="38100" dist="38100" dir="2700000" algn="tl">
                    <a:srgbClr val="000000">
                      <a:alpha val="43137"/>
                    </a:srgbClr>
                  </a:outerShdw>
                </a:effectLst>
                <a:latin typeface="Roboto"/>
              </a:rPr>
              <a:t>3. Cost build-up components</a:t>
            </a:r>
            <a:endParaRPr lang="en-AU" sz="2400" dirty="0">
              <a:solidFill>
                <a:srgbClr val="F5F5F5"/>
              </a:solidFill>
              <a:effectLst>
                <a:outerShdw blurRad="38100" dist="38100" dir="2700000" algn="tl">
                  <a:srgbClr val="000000">
                    <a:alpha val="43137"/>
                  </a:srgbClr>
                </a:outerShdw>
              </a:effectLst>
              <a:latin typeface="Roboto"/>
            </a:endParaRPr>
          </a:p>
        </p:txBody>
      </p:sp>
      <p:sp>
        <p:nvSpPr>
          <p:cNvPr id="18" name="Content Placeholder 3">
            <a:extLst>
              <a:ext uri="{FF2B5EF4-FFF2-40B4-BE49-F238E27FC236}">
                <a16:creationId xmlns:a16="http://schemas.microsoft.com/office/drawing/2014/main" id="{F229D39A-7430-41EC-807A-187C122B9A11}"/>
              </a:ext>
            </a:extLst>
          </p:cNvPr>
          <p:cNvSpPr txBox="1">
            <a:spLocks/>
          </p:cNvSpPr>
          <p:nvPr/>
        </p:nvSpPr>
        <p:spPr>
          <a:xfrm>
            <a:off x="4206379" y="4997892"/>
            <a:ext cx="2307027" cy="4020895"/>
          </a:xfrm>
          <a:prstGeom prst="rect">
            <a:avLst/>
          </a:prstGeom>
        </p:spPr>
        <p:txBody>
          <a:bodyPr vert="horz" lIns="0" tIns="0" rIns="0" bIns="0" rtlCol="0">
            <a:normAutofit/>
          </a:bodyPr>
          <a:lstStyle>
            <a:lvl1pPr marL="0" indent="0" algn="l" defTabSz="685704" rtl="0" eaLnBrk="1" latinLnBrk="0" hangingPunct="1">
              <a:spcBef>
                <a:spcPts val="900"/>
              </a:spcBef>
              <a:buClr>
                <a:schemeClr val="tx1"/>
              </a:buClr>
              <a:buFont typeface="Arial" pitchFamily="34" charset="0"/>
              <a:buNone/>
              <a:defRPr sz="2250" kern="1200">
                <a:solidFill>
                  <a:srgbClr val="58595B"/>
                </a:solidFill>
                <a:latin typeface="+mn-lt"/>
                <a:ea typeface="+mn-ea"/>
                <a:cs typeface="+mn-cs"/>
              </a:defRPr>
            </a:lvl1pPr>
            <a:lvl2pPr marL="0" indent="0" algn="l" defTabSz="685704" rtl="0" eaLnBrk="1" latinLnBrk="0" hangingPunct="1">
              <a:spcBef>
                <a:spcPts val="225"/>
              </a:spcBef>
              <a:buClr>
                <a:schemeClr val="tx1"/>
              </a:buClr>
              <a:buFont typeface="Courier New" pitchFamily="49" charset="0"/>
              <a:buNone/>
              <a:defRPr sz="1800" kern="1200">
                <a:solidFill>
                  <a:srgbClr val="58595B"/>
                </a:solidFill>
                <a:latin typeface="+mn-lt"/>
                <a:ea typeface="+mn-ea"/>
                <a:cs typeface="+mn-cs"/>
              </a:defRPr>
            </a:lvl2pPr>
            <a:lvl3pPr marL="202472" indent="-202472" algn="l" defTabSz="685704" rtl="0" eaLnBrk="1" latinLnBrk="0" hangingPunct="1">
              <a:spcBef>
                <a:spcPts val="150"/>
              </a:spcBef>
              <a:buClr>
                <a:srgbClr val="58595B"/>
              </a:buClr>
              <a:buFont typeface="Arial" pitchFamily="34" charset="0"/>
              <a:buChar char="•"/>
              <a:defRPr sz="1800" kern="1200">
                <a:solidFill>
                  <a:srgbClr val="58595B"/>
                </a:solidFill>
                <a:latin typeface="+mn-lt"/>
                <a:ea typeface="+mn-ea"/>
                <a:cs typeface="+mn-cs"/>
              </a:defRPr>
            </a:lvl3pPr>
            <a:lvl4pPr marL="404944" indent="-202472" algn="l" defTabSz="685704" rtl="0" eaLnBrk="1" latinLnBrk="0" hangingPunct="1">
              <a:spcBef>
                <a:spcPts val="150"/>
              </a:spcBef>
              <a:buClr>
                <a:srgbClr val="58595B"/>
              </a:buClr>
              <a:buFont typeface="Arial Narrow" pitchFamily="34" charset="0"/>
              <a:buChar char="–"/>
              <a:defRPr sz="1800" kern="1200">
                <a:solidFill>
                  <a:srgbClr val="58595B"/>
                </a:solidFill>
                <a:latin typeface="+mn-lt"/>
                <a:ea typeface="+mn-ea"/>
                <a:cs typeface="+mn-cs"/>
              </a:defRPr>
            </a:lvl4pPr>
            <a:lvl5pPr marL="0" indent="0" algn="l" defTabSz="685704" rtl="0" eaLnBrk="1" latinLnBrk="0" hangingPunct="1">
              <a:spcBef>
                <a:spcPts val="225"/>
              </a:spcBef>
              <a:spcAft>
                <a:spcPts val="225"/>
              </a:spcAft>
              <a:buFont typeface="Arial" pitchFamily="34" charset="0"/>
              <a:buNone/>
              <a:defRPr sz="1050" kern="1200">
                <a:solidFill>
                  <a:srgbClr val="58595B"/>
                </a:solidFill>
                <a:latin typeface="+mn-lt"/>
                <a:ea typeface="+mn-ea"/>
                <a:cs typeface="+mn-cs"/>
              </a:defRPr>
            </a:lvl5pPr>
            <a:lvl6pPr marL="1885687"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40"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392"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243"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2">
              <a:buClr>
                <a:schemeClr val="bg1"/>
              </a:buClr>
            </a:pPr>
            <a:r>
              <a:rPr lang="en-US" dirty="0">
                <a:solidFill>
                  <a:schemeClr val="bg1"/>
                </a:solidFill>
                <a:latin typeface="Roboto"/>
              </a:rPr>
              <a:t>Similar approach to previous years for other costs</a:t>
            </a:r>
          </a:p>
          <a:p>
            <a:pPr lvl="2">
              <a:buClr>
                <a:schemeClr val="bg1"/>
              </a:buClr>
            </a:pPr>
            <a:endParaRPr lang="en-AU" dirty="0">
              <a:solidFill>
                <a:schemeClr val="bg1"/>
              </a:solidFill>
              <a:latin typeface="Roboto"/>
            </a:endParaRPr>
          </a:p>
          <a:p>
            <a:pPr lvl="2">
              <a:buClr>
                <a:schemeClr val="bg1"/>
              </a:buClr>
            </a:pPr>
            <a:r>
              <a:rPr lang="en-AU" dirty="0">
                <a:solidFill>
                  <a:schemeClr val="bg1"/>
                </a:solidFill>
                <a:latin typeface="Roboto"/>
              </a:rPr>
              <a:t>Headroom is maintained at 5% for large customers</a:t>
            </a:r>
          </a:p>
          <a:p>
            <a:pPr lvl="2">
              <a:buClr>
                <a:schemeClr val="bg1"/>
              </a:buClr>
            </a:pPr>
            <a:endParaRPr lang="en-US" dirty="0">
              <a:solidFill>
                <a:schemeClr val="bg1"/>
              </a:solidFill>
              <a:latin typeface="Roboto"/>
            </a:endParaRPr>
          </a:p>
          <a:p>
            <a:pPr lvl="2">
              <a:buClr>
                <a:schemeClr val="bg1"/>
              </a:buClr>
            </a:pPr>
            <a:r>
              <a:rPr lang="en-US" dirty="0">
                <a:solidFill>
                  <a:schemeClr val="bg1"/>
                </a:solidFill>
                <a:latin typeface="Roboto"/>
              </a:rPr>
              <a:t>We included metering costs to apply in 2020–21</a:t>
            </a:r>
            <a:endParaRPr lang="en-AU" dirty="0">
              <a:solidFill>
                <a:schemeClr val="bg1"/>
              </a:solidFill>
              <a:latin typeface="Roboto"/>
            </a:endParaRPr>
          </a:p>
          <a:p>
            <a:pPr lvl="2">
              <a:buClr>
                <a:schemeClr val="bg1"/>
              </a:buClr>
            </a:pPr>
            <a:endParaRPr lang="en-AU" dirty="0">
              <a:solidFill>
                <a:schemeClr val="bg1"/>
              </a:solidFill>
              <a:latin typeface="Roboto"/>
            </a:endParaRPr>
          </a:p>
        </p:txBody>
      </p:sp>
    </p:spTree>
    <p:extLst>
      <p:ext uri="{BB962C8B-B14F-4D97-AF65-F5344CB8AC3E}">
        <p14:creationId xmlns:p14="http://schemas.microsoft.com/office/powerpoint/2010/main" val="1041071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69000" y="920552"/>
            <a:ext cx="6120000" cy="0"/>
          </a:xfrm>
          <a:prstGeom prst="line">
            <a:avLst/>
          </a:prstGeom>
          <a:ln>
            <a:solidFill>
              <a:srgbClr val="EB9661"/>
            </a:solidFill>
          </a:ln>
          <a:effectLst>
            <a:outerShdw blurRad="50800" dist="38100" dir="8100000" algn="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6021289" y="9417496"/>
            <a:ext cx="495954" cy="646331"/>
          </a:xfrm>
          <a:prstGeom prst="rect">
            <a:avLst/>
          </a:prstGeom>
          <a:noFill/>
        </p:spPr>
        <p:txBody>
          <a:bodyPr wrap="square" rtlCol="0">
            <a:spAutoFit/>
          </a:bodyPr>
          <a:lstStyle/>
          <a:p>
            <a:r>
              <a:rPr lang="en-US">
                <a:solidFill>
                  <a:schemeClr val="bg1"/>
                </a:solidFill>
                <a:latin typeface="Roboto"/>
              </a:rPr>
              <a:t>12</a:t>
            </a:r>
            <a:endParaRPr lang="en-US" dirty="0">
              <a:solidFill>
                <a:schemeClr val="bg1"/>
              </a:solidFill>
              <a:latin typeface="Roboto"/>
            </a:endParaRPr>
          </a:p>
          <a:p>
            <a:endParaRPr lang="en-AU" dirty="0">
              <a:solidFill>
                <a:schemeClr val="bg1"/>
              </a:solidFill>
              <a:latin typeface="Roboto"/>
            </a:endParaRPr>
          </a:p>
        </p:txBody>
      </p:sp>
      <p:sp>
        <p:nvSpPr>
          <p:cNvPr id="78" name="Content Placeholder 3"/>
          <p:cNvSpPr txBox="1">
            <a:spLocks/>
          </p:cNvSpPr>
          <p:nvPr/>
        </p:nvSpPr>
        <p:spPr>
          <a:xfrm>
            <a:off x="402348" y="1058238"/>
            <a:ext cx="6027158" cy="393485"/>
          </a:xfrm>
          <a:prstGeom prst="rect">
            <a:avLst/>
          </a:prstGeom>
        </p:spPr>
        <p:txBody>
          <a:bodyPr vert="horz" lIns="0" tIns="0" rIns="0" bIns="0" numCol="1" rtlCol="0">
            <a:noAutofit/>
          </a:bodyPr>
          <a:lstStyle>
            <a:lvl1pPr marL="0" indent="0" algn="l" defTabSz="685704" rtl="0" eaLnBrk="1" latinLnBrk="0" hangingPunct="1">
              <a:spcBef>
                <a:spcPts val="900"/>
              </a:spcBef>
              <a:buClr>
                <a:schemeClr val="tx1"/>
              </a:buClr>
              <a:buFont typeface="Arial" pitchFamily="34" charset="0"/>
              <a:buNone/>
              <a:defRPr sz="2250" kern="1200">
                <a:solidFill>
                  <a:srgbClr val="58595B"/>
                </a:solidFill>
                <a:latin typeface="+mn-lt"/>
                <a:ea typeface="+mn-ea"/>
                <a:cs typeface="+mn-cs"/>
              </a:defRPr>
            </a:lvl1pPr>
            <a:lvl2pPr marL="0" indent="0" algn="l" defTabSz="685704" rtl="0" eaLnBrk="1" latinLnBrk="0" hangingPunct="1">
              <a:spcBef>
                <a:spcPts val="225"/>
              </a:spcBef>
              <a:buClr>
                <a:schemeClr val="tx1"/>
              </a:buClr>
              <a:buFont typeface="Courier New" pitchFamily="49" charset="0"/>
              <a:buNone/>
              <a:defRPr sz="1800" kern="1200">
                <a:solidFill>
                  <a:srgbClr val="58595B"/>
                </a:solidFill>
                <a:latin typeface="+mn-lt"/>
                <a:ea typeface="+mn-ea"/>
                <a:cs typeface="+mn-cs"/>
              </a:defRPr>
            </a:lvl2pPr>
            <a:lvl3pPr marL="202472" indent="-202472" algn="l" defTabSz="685704" rtl="0" eaLnBrk="1" latinLnBrk="0" hangingPunct="1">
              <a:spcBef>
                <a:spcPts val="150"/>
              </a:spcBef>
              <a:buClr>
                <a:srgbClr val="58595B"/>
              </a:buClr>
              <a:buFont typeface="Arial" pitchFamily="34" charset="0"/>
              <a:buChar char="•"/>
              <a:defRPr sz="1800" kern="1200">
                <a:solidFill>
                  <a:srgbClr val="58595B"/>
                </a:solidFill>
                <a:latin typeface="+mn-lt"/>
                <a:ea typeface="+mn-ea"/>
                <a:cs typeface="+mn-cs"/>
              </a:defRPr>
            </a:lvl3pPr>
            <a:lvl4pPr marL="404944" indent="-202472" algn="l" defTabSz="685704" rtl="0" eaLnBrk="1" latinLnBrk="0" hangingPunct="1">
              <a:spcBef>
                <a:spcPts val="150"/>
              </a:spcBef>
              <a:buClr>
                <a:srgbClr val="58595B"/>
              </a:buClr>
              <a:buFont typeface="Arial Narrow" pitchFamily="34" charset="0"/>
              <a:buChar char="–"/>
              <a:defRPr sz="1800" kern="1200">
                <a:solidFill>
                  <a:srgbClr val="58595B"/>
                </a:solidFill>
                <a:latin typeface="+mn-lt"/>
                <a:ea typeface="+mn-ea"/>
                <a:cs typeface="+mn-cs"/>
              </a:defRPr>
            </a:lvl4pPr>
            <a:lvl5pPr marL="0" indent="0" algn="l" defTabSz="685704" rtl="0" eaLnBrk="1" latinLnBrk="0" hangingPunct="1">
              <a:spcBef>
                <a:spcPts val="225"/>
              </a:spcBef>
              <a:spcAft>
                <a:spcPts val="225"/>
              </a:spcAft>
              <a:buFont typeface="Arial" pitchFamily="34" charset="0"/>
              <a:buNone/>
              <a:defRPr sz="1050" kern="1200">
                <a:solidFill>
                  <a:srgbClr val="58595B"/>
                </a:solidFill>
                <a:latin typeface="+mn-lt"/>
                <a:ea typeface="+mn-ea"/>
                <a:cs typeface="+mn-cs"/>
              </a:defRPr>
            </a:lvl5pPr>
            <a:lvl6pPr marL="1885687"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40"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392"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243"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endParaRPr lang="en-AU" sz="2400" b="1" dirty="0">
              <a:solidFill>
                <a:srgbClr val="EB9661"/>
              </a:solidFill>
              <a:effectLst>
                <a:outerShdw blurRad="38100" dist="38100" dir="2700000" algn="tl">
                  <a:srgbClr val="000000">
                    <a:alpha val="43137"/>
                  </a:srgbClr>
                </a:outerShdw>
              </a:effectLst>
              <a:latin typeface="Roboto"/>
            </a:endParaRPr>
          </a:p>
        </p:txBody>
      </p:sp>
      <p:sp>
        <p:nvSpPr>
          <p:cNvPr id="17" name="Title 2"/>
          <p:cNvSpPr>
            <a:spLocks noGrp="1"/>
          </p:cNvSpPr>
          <p:nvPr>
            <p:ph type="title"/>
          </p:nvPr>
        </p:nvSpPr>
        <p:spPr>
          <a:xfrm>
            <a:off x="345833" y="488505"/>
            <a:ext cx="6336484" cy="432048"/>
          </a:xfrm>
        </p:spPr>
        <p:txBody>
          <a:bodyPr>
            <a:noAutofit/>
          </a:bodyPr>
          <a:lstStyle/>
          <a:p>
            <a:r>
              <a:rPr lang="en-US" sz="2400" dirty="0">
                <a:solidFill>
                  <a:srgbClr val="F5F5F5"/>
                </a:solidFill>
                <a:effectLst>
                  <a:outerShdw blurRad="38100" dist="38100" dir="2700000" algn="tl">
                    <a:srgbClr val="000000">
                      <a:alpha val="43137"/>
                    </a:srgbClr>
                  </a:outerShdw>
                </a:effectLst>
                <a:latin typeface="Roboto"/>
              </a:rPr>
              <a:t>4. Question and answer session</a:t>
            </a:r>
            <a:endParaRPr lang="en-AU" sz="2400" dirty="0">
              <a:solidFill>
                <a:srgbClr val="F5F5F5"/>
              </a:solidFill>
              <a:effectLst>
                <a:outerShdw blurRad="38100" dist="38100" dir="2700000" algn="tl">
                  <a:srgbClr val="000000">
                    <a:alpha val="43137"/>
                  </a:srgbClr>
                </a:outerShdw>
              </a:effectLst>
              <a:latin typeface="Roboto"/>
            </a:endParaRPr>
          </a:p>
        </p:txBody>
      </p:sp>
      <p:grpSp>
        <p:nvGrpSpPr>
          <p:cNvPr id="19" name="Group 18">
            <a:extLst>
              <a:ext uri="{FF2B5EF4-FFF2-40B4-BE49-F238E27FC236}">
                <a16:creationId xmlns:a16="http://schemas.microsoft.com/office/drawing/2014/main" id="{A097E189-FD20-47CE-95EB-4C01C54C6941}"/>
              </a:ext>
            </a:extLst>
          </p:cNvPr>
          <p:cNvGrpSpPr/>
          <p:nvPr/>
        </p:nvGrpSpPr>
        <p:grpSpPr>
          <a:xfrm>
            <a:off x="476672" y="7460960"/>
            <a:ext cx="5930292" cy="6545761"/>
            <a:chOff x="324690" y="-4807623"/>
            <a:chExt cx="5930292" cy="8648196"/>
          </a:xfrm>
        </p:grpSpPr>
        <p:sp>
          <p:nvSpPr>
            <p:cNvPr id="21" name="Rounded Rectangle 14">
              <a:extLst>
                <a:ext uri="{FF2B5EF4-FFF2-40B4-BE49-F238E27FC236}">
                  <a16:creationId xmlns:a16="http://schemas.microsoft.com/office/drawing/2014/main" id="{24AF74E4-B423-44B0-B5E5-0E49CB982E64}"/>
                </a:ext>
              </a:extLst>
            </p:cNvPr>
            <p:cNvSpPr/>
            <p:nvPr/>
          </p:nvSpPr>
          <p:spPr>
            <a:xfrm>
              <a:off x="324690" y="-4617967"/>
              <a:ext cx="5930292" cy="2362036"/>
            </a:xfrm>
            <a:prstGeom prst="roundRect">
              <a:avLst/>
            </a:prstGeom>
            <a:noFill/>
            <a:ln w="28575" cap="flat" cmpd="sng" algn="ctr">
              <a:solidFill>
                <a:srgbClr val="EB9661"/>
              </a:solidFill>
              <a:prstDash val="solid"/>
              <a:round/>
              <a:headEnd type="none" w="med" len="med"/>
              <a:tailEnd type="none" w="med" len="med"/>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rtlCol="0" anchor="ctr"/>
            <a:lstStyle/>
            <a:p>
              <a:pPr algn="ctr"/>
              <a:endParaRPr lang="en-AU">
                <a:latin typeface="Roboto"/>
              </a:endParaRPr>
            </a:p>
          </p:txBody>
        </p:sp>
        <p:sp>
          <p:nvSpPr>
            <p:cNvPr id="22" name="Rectangle 21">
              <a:extLst>
                <a:ext uri="{FF2B5EF4-FFF2-40B4-BE49-F238E27FC236}">
                  <a16:creationId xmlns:a16="http://schemas.microsoft.com/office/drawing/2014/main" id="{493F3D85-E8FB-40B9-A75C-500C77DD7C73}"/>
                </a:ext>
              </a:extLst>
            </p:cNvPr>
            <p:cNvSpPr/>
            <p:nvPr/>
          </p:nvSpPr>
          <p:spPr>
            <a:xfrm>
              <a:off x="850023" y="3471241"/>
              <a:ext cx="5192275" cy="369332"/>
            </a:xfrm>
            <a:prstGeom prst="rect">
              <a:avLst/>
            </a:prstGeom>
          </p:spPr>
          <p:txBody>
            <a:bodyPr wrap="square">
              <a:spAutoFit/>
            </a:bodyPr>
            <a:lstStyle/>
            <a:p>
              <a:pPr lvl="0" eaLnBrk="0" fontAlgn="base" hangingPunct="0">
                <a:spcBef>
                  <a:spcPct val="0"/>
                </a:spcBef>
                <a:spcAft>
                  <a:spcPct val="0"/>
                </a:spcAft>
              </a:pPr>
              <a:endParaRPr lang="en-US" altLang="en-US"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23" name="Rectangle 22">
              <a:extLst>
                <a:ext uri="{FF2B5EF4-FFF2-40B4-BE49-F238E27FC236}">
                  <a16:creationId xmlns:a16="http://schemas.microsoft.com/office/drawing/2014/main" id="{9A83A0F1-E96D-4957-91F9-ED7C4B1434F0}"/>
                </a:ext>
              </a:extLst>
            </p:cNvPr>
            <p:cNvSpPr/>
            <p:nvPr/>
          </p:nvSpPr>
          <p:spPr>
            <a:xfrm>
              <a:off x="952137" y="-4807623"/>
              <a:ext cx="4734356" cy="2358462"/>
            </a:xfrm>
            <a:prstGeom prst="rect">
              <a:avLst/>
            </a:prstGeom>
          </p:spPr>
          <p:txBody>
            <a:bodyPr wrap="square">
              <a:spAutoFit/>
            </a:bodyPr>
            <a:lstStyle/>
            <a:p>
              <a:pPr lvl="0" algn="ctr" eaLnBrk="0" fontAlgn="base" hangingPunct="0">
                <a:spcBef>
                  <a:spcPct val="0"/>
                </a:spcBef>
                <a:spcAft>
                  <a:spcPct val="0"/>
                </a:spcAft>
              </a:pPr>
              <a:endParaRPr lang="en-US" altLang="en-US"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lvl="0" algn="ctr" eaLnBrk="0" fontAlgn="base" hangingPunct="0">
                <a:spcBef>
                  <a:spcPct val="0"/>
                </a:spcBef>
                <a:spcAft>
                  <a:spcPct val="0"/>
                </a:spcAft>
              </a:pPr>
              <a:r>
                <a:rPr lang="en-US" altLang="en-US" b="1" dirty="0">
                  <a:solidFill>
                    <a:schemeClr val="bg1"/>
                  </a:solidFill>
                  <a:latin typeface="Roboto"/>
                  <a:ea typeface="Times New Roman" panose="02020603050405020304" pitchFamily="18" charset="0"/>
                  <a:cs typeface="Calibri" panose="020F0502020204030204" pitchFamily="34" charset="0"/>
                </a:rPr>
                <a:t>Submissions on our draft determination are due by </a:t>
              </a:r>
              <a:r>
                <a:rPr lang="en-US" altLang="en-US" sz="2000" b="1" dirty="0">
                  <a:solidFill>
                    <a:schemeClr val="bg1"/>
                  </a:solidFill>
                  <a:latin typeface="Roboto"/>
                  <a:ea typeface="Times New Roman" panose="02020603050405020304" pitchFamily="18" charset="0"/>
                  <a:cs typeface="Calibri" panose="020F0502020204030204" pitchFamily="34" charset="0"/>
                </a:rPr>
                <a:t>13 May 2020 </a:t>
              </a:r>
            </a:p>
            <a:p>
              <a:pPr lvl="0" algn="ctr" eaLnBrk="0" fontAlgn="base" hangingPunct="0">
                <a:spcBef>
                  <a:spcPct val="0"/>
                </a:spcBef>
                <a:spcAft>
                  <a:spcPct val="0"/>
                </a:spcAft>
              </a:pPr>
              <a:r>
                <a:rPr lang="en-US" altLang="en-US" b="1" dirty="0">
                  <a:solidFill>
                    <a:schemeClr val="bg1"/>
                  </a:solidFill>
                  <a:latin typeface="Roboto"/>
                  <a:ea typeface="Times New Roman" panose="02020603050405020304" pitchFamily="18" charset="0"/>
                  <a:cs typeface="Calibri" panose="020F0502020204030204" pitchFamily="34" charset="0"/>
                </a:rPr>
                <a:t>and can be lodged via the submissions page on our website:</a:t>
              </a:r>
            </a:p>
            <a:p>
              <a:pPr lvl="0" algn="ctr" eaLnBrk="0" fontAlgn="base" hangingPunct="0">
                <a:spcBef>
                  <a:spcPct val="0"/>
                </a:spcBef>
                <a:spcAft>
                  <a:spcPct val="0"/>
                </a:spcAft>
              </a:pPr>
              <a:r>
                <a:rPr lang="en-US" altLang="en-US" dirty="0">
                  <a:solidFill>
                    <a:schemeClr val="bg1"/>
                  </a:solidFill>
                  <a:latin typeface="Roboto"/>
                </a:rPr>
                <a:t>https://www.qca.org.au/submissions/</a:t>
              </a:r>
            </a:p>
          </p:txBody>
        </p:sp>
      </p:grpSp>
      <p:sp>
        <p:nvSpPr>
          <p:cNvPr id="24" name="Content Placeholder 3">
            <a:extLst>
              <a:ext uri="{FF2B5EF4-FFF2-40B4-BE49-F238E27FC236}">
                <a16:creationId xmlns:a16="http://schemas.microsoft.com/office/drawing/2014/main" id="{247D166A-2870-4A3A-84FC-FD5B0196EB1B}"/>
              </a:ext>
            </a:extLst>
          </p:cNvPr>
          <p:cNvSpPr txBox="1">
            <a:spLocks/>
          </p:cNvSpPr>
          <p:nvPr/>
        </p:nvSpPr>
        <p:spPr>
          <a:xfrm>
            <a:off x="692696" y="4095756"/>
            <a:ext cx="4248472" cy="390401"/>
          </a:xfrm>
          <a:prstGeom prst="rect">
            <a:avLst/>
          </a:prstGeom>
        </p:spPr>
        <p:txBody>
          <a:bodyPr vert="horz" lIns="0" tIns="0" rIns="0" bIns="0" rtlCol="0">
            <a:noAutofit/>
          </a:bodyPr>
          <a:lstStyle>
            <a:lvl1pPr marL="0" indent="0" algn="l" defTabSz="685754" rtl="0" eaLnBrk="1" latinLnBrk="0" hangingPunct="1">
              <a:spcBef>
                <a:spcPts val="900"/>
              </a:spcBef>
              <a:buClr>
                <a:schemeClr val="tx1"/>
              </a:buClr>
              <a:buFont typeface="Arial" pitchFamily="34" charset="0"/>
              <a:buNone/>
              <a:defRPr sz="2250" kern="1200">
                <a:solidFill>
                  <a:srgbClr val="58595B"/>
                </a:solidFill>
                <a:latin typeface="+mn-lt"/>
                <a:ea typeface="+mn-ea"/>
                <a:cs typeface="+mn-cs"/>
              </a:defRPr>
            </a:lvl1pPr>
            <a:lvl2pPr marL="0" indent="0" algn="l" defTabSz="685754" rtl="0" eaLnBrk="1" latinLnBrk="0" hangingPunct="1">
              <a:spcBef>
                <a:spcPts val="225"/>
              </a:spcBef>
              <a:buClr>
                <a:schemeClr val="tx1"/>
              </a:buClr>
              <a:buFont typeface="Courier New" pitchFamily="49" charset="0"/>
              <a:buNone/>
              <a:defRPr sz="1800" kern="1200">
                <a:solidFill>
                  <a:srgbClr val="58595B"/>
                </a:solidFill>
                <a:latin typeface="+mn-lt"/>
                <a:ea typeface="+mn-ea"/>
                <a:cs typeface="+mn-cs"/>
              </a:defRPr>
            </a:lvl2pPr>
            <a:lvl3pPr marL="202487" indent="-202487" algn="l" defTabSz="685754" rtl="0" eaLnBrk="1" latinLnBrk="0" hangingPunct="1">
              <a:spcBef>
                <a:spcPts val="150"/>
              </a:spcBef>
              <a:buClr>
                <a:srgbClr val="58595B"/>
              </a:buClr>
              <a:buFont typeface="Arial" pitchFamily="34" charset="0"/>
              <a:buChar char="•"/>
              <a:defRPr sz="1800" kern="1200">
                <a:solidFill>
                  <a:srgbClr val="58595B"/>
                </a:solidFill>
                <a:latin typeface="+mn-lt"/>
                <a:ea typeface="+mn-ea"/>
                <a:cs typeface="+mn-cs"/>
              </a:defRPr>
            </a:lvl3pPr>
            <a:lvl4pPr marL="404973" indent="-202487" algn="l" defTabSz="685754" rtl="0" eaLnBrk="1" latinLnBrk="0" hangingPunct="1">
              <a:spcBef>
                <a:spcPts val="150"/>
              </a:spcBef>
              <a:buClr>
                <a:srgbClr val="58595B"/>
              </a:buClr>
              <a:buFont typeface="Arial Narrow" pitchFamily="34" charset="0"/>
              <a:buChar char="–"/>
              <a:defRPr sz="1800" kern="1200">
                <a:solidFill>
                  <a:srgbClr val="58595B"/>
                </a:solidFill>
                <a:latin typeface="+mn-lt"/>
                <a:ea typeface="+mn-ea"/>
                <a:cs typeface="+mn-cs"/>
              </a:defRPr>
            </a:lvl4pPr>
            <a:lvl5pPr marL="0" indent="0" algn="l" defTabSz="685754" rtl="0" eaLnBrk="1" latinLnBrk="0" hangingPunct="1">
              <a:spcBef>
                <a:spcPts val="225"/>
              </a:spcBef>
              <a:spcAft>
                <a:spcPts val="225"/>
              </a:spcAft>
              <a:buFont typeface="Arial" pitchFamily="34" charset="0"/>
              <a:buNone/>
              <a:defRPr sz="1050" kern="1200">
                <a:solidFill>
                  <a:srgbClr val="58595B"/>
                </a:solidFill>
                <a:latin typeface="+mn-lt"/>
                <a:ea typeface="+mn-ea"/>
                <a:cs typeface="+mn-cs"/>
              </a:defRPr>
            </a:lvl5pPr>
            <a:lvl6pPr marL="1885824" indent="-171439" algn="l" defTabSz="68575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02" indent="-171439" algn="l" defTabSz="68575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79" indent="-171439" algn="l" defTabSz="68575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55" indent="-171439" algn="l" defTabSz="685754"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just">
              <a:spcAft>
                <a:spcPts val="300"/>
              </a:spcAft>
              <a:tabLst>
                <a:tab pos="5781890" algn="r"/>
              </a:tabLst>
            </a:pPr>
            <a:r>
              <a:rPr lang="en-AU" sz="2000" b="1" dirty="0">
                <a:solidFill>
                  <a:schemeClr val="bg1"/>
                </a:solidFill>
                <a:effectLst>
                  <a:outerShdw blurRad="38100" dist="38100" dir="2700000" algn="tl">
                    <a:srgbClr val="000000">
                      <a:alpha val="43137"/>
                    </a:srgbClr>
                  </a:outerShdw>
                </a:effectLst>
                <a:latin typeface="Roboto"/>
                <a:ea typeface="MS Gothic" panose="020B0609070205080204" pitchFamily="49" charset="-128"/>
                <a:cs typeface="Times New Roman" panose="02020603050405020304" pitchFamily="18" charset="0"/>
              </a:rPr>
              <a:t>The way forward and key</a:t>
            </a:r>
            <a:r>
              <a:rPr lang="en-AU" sz="1800" b="1" dirty="0">
                <a:solidFill>
                  <a:schemeClr val="bg1"/>
                </a:solidFill>
                <a:effectLst>
                  <a:outerShdw blurRad="38100" dist="38100" dir="2700000" algn="tl">
                    <a:srgbClr val="000000">
                      <a:alpha val="43137"/>
                    </a:srgbClr>
                  </a:outerShdw>
                </a:effectLst>
                <a:latin typeface="Roboto"/>
                <a:ea typeface="MS Gothic" panose="020B0609070205080204" pitchFamily="49" charset="-128"/>
                <a:cs typeface="Times New Roman" panose="02020603050405020304" pitchFamily="18" charset="0"/>
              </a:rPr>
              <a:t> </a:t>
            </a:r>
            <a:r>
              <a:rPr lang="en-AU" sz="2000" b="1" dirty="0">
                <a:solidFill>
                  <a:schemeClr val="bg1"/>
                </a:solidFill>
                <a:effectLst>
                  <a:outerShdw blurRad="38100" dist="38100" dir="2700000" algn="tl">
                    <a:srgbClr val="000000">
                      <a:alpha val="43137"/>
                    </a:srgbClr>
                  </a:outerShdw>
                </a:effectLst>
                <a:latin typeface="Roboto"/>
                <a:ea typeface="MS Gothic" panose="020B0609070205080204" pitchFamily="49" charset="-128"/>
                <a:cs typeface="Times New Roman" panose="02020603050405020304" pitchFamily="18" charset="0"/>
              </a:rPr>
              <a:t>dates</a:t>
            </a:r>
            <a:endParaRPr lang="en-AU" sz="1800" dirty="0">
              <a:solidFill>
                <a:schemeClr val="bg1"/>
              </a:solidFill>
              <a:effectLst>
                <a:outerShdw blurRad="38100" dist="38100" dir="2700000" algn="tl">
                  <a:srgbClr val="000000">
                    <a:alpha val="43137"/>
                  </a:srgbClr>
                </a:outerShdw>
              </a:effectLst>
              <a:latin typeface="Roboto"/>
            </a:endParaRPr>
          </a:p>
        </p:txBody>
      </p:sp>
      <p:grpSp>
        <p:nvGrpSpPr>
          <p:cNvPr id="25" name="Group 24">
            <a:extLst>
              <a:ext uri="{FF2B5EF4-FFF2-40B4-BE49-F238E27FC236}">
                <a16:creationId xmlns:a16="http://schemas.microsoft.com/office/drawing/2014/main" id="{15A15E04-FA83-4CA9-8B48-3E55BD2B33F8}"/>
              </a:ext>
            </a:extLst>
          </p:cNvPr>
          <p:cNvGrpSpPr/>
          <p:nvPr/>
        </p:nvGrpSpPr>
        <p:grpSpPr>
          <a:xfrm>
            <a:off x="4767" y="4664968"/>
            <a:ext cx="6853233" cy="2795992"/>
            <a:chOff x="85006" y="5529063"/>
            <a:chExt cx="6624736" cy="2539165"/>
          </a:xfrm>
          <a:effectLst>
            <a:outerShdw blurRad="50800" dist="38100" dir="2700000" algn="tl" rotWithShape="0">
              <a:prstClr val="black">
                <a:alpha val="40000"/>
              </a:prstClr>
            </a:outerShdw>
          </a:effectLst>
        </p:grpSpPr>
        <p:graphicFrame>
          <p:nvGraphicFramePr>
            <p:cNvPr id="26" name="Diagram 25">
              <a:extLst>
                <a:ext uri="{FF2B5EF4-FFF2-40B4-BE49-F238E27FC236}">
                  <a16:creationId xmlns:a16="http://schemas.microsoft.com/office/drawing/2014/main" id="{58066B49-4483-4E72-9072-DAD582F3D950}"/>
                </a:ext>
              </a:extLst>
            </p:cNvPr>
            <p:cNvGraphicFramePr/>
            <p:nvPr>
              <p:extLst>
                <p:ext uri="{D42A27DB-BD31-4B8C-83A1-F6EECF244321}">
                  <p14:modId xmlns:p14="http://schemas.microsoft.com/office/powerpoint/2010/main" val="726687267"/>
                </p:ext>
              </p:extLst>
            </p:nvPr>
          </p:nvGraphicFramePr>
          <p:xfrm>
            <a:off x="85006" y="5923169"/>
            <a:ext cx="6624736" cy="1957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Rounded Rectangle 20">
              <a:extLst>
                <a:ext uri="{FF2B5EF4-FFF2-40B4-BE49-F238E27FC236}">
                  <a16:creationId xmlns:a16="http://schemas.microsoft.com/office/drawing/2014/main" id="{DE9FA307-A6A4-4CE9-9C95-0875919325D3}"/>
                </a:ext>
              </a:extLst>
            </p:cNvPr>
            <p:cNvSpPr/>
            <p:nvPr/>
          </p:nvSpPr>
          <p:spPr>
            <a:xfrm>
              <a:off x="2443966" y="5529063"/>
              <a:ext cx="1902207" cy="2539165"/>
            </a:xfrm>
            <a:prstGeom prst="roundRect">
              <a:avLst/>
            </a:prstGeom>
            <a:noFill/>
            <a:ln w="28575" cap="flat" cmpd="sng" algn="ctr">
              <a:solidFill>
                <a:srgbClr val="EB9661"/>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rtlCol="0" anchor="ctr"/>
            <a:lstStyle/>
            <a:p>
              <a:pPr algn="ctr"/>
              <a:endParaRPr lang="en-AU">
                <a:latin typeface="Roboto"/>
              </a:endParaRPr>
            </a:p>
          </p:txBody>
        </p:sp>
        <p:sp>
          <p:nvSpPr>
            <p:cNvPr id="28" name="TextBox 27">
              <a:extLst>
                <a:ext uri="{FF2B5EF4-FFF2-40B4-BE49-F238E27FC236}">
                  <a16:creationId xmlns:a16="http://schemas.microsoft.com/office/drawing/2014/main" id="{72C2FFDB-3447-4641-B7E4-7D48990D884F}"/>
                </a:ext>
              </a:extLst>
            </p:cNvPr>
            <p:cNvSpPr txBox="1"/>
            <p:nvPr/>
          </p:nvSpPr>
          <p:spPr>
            <a:xfrm>
              <a:off x="2711450" y="5561842"/>
              <a:ext cx="1371846" cy="369332"/>
            </a:xfrm>
            <a:prstGeom prst="rect">
              <a:avLst/>
            </a:prstGeom>
            <a:noFill/>
          </p:spPr>
          <p:txBody>
            <a:bodyPr wrap="square" rtlCol="0">
              <a:spAutoFit/>
            </a:bodyPr>
            <a:lstStyle/>
            <a:p>
              <a:r>
                <a:rPr lang="en-US" dirty="0">
                  <a:solidFill>
                    <a:schemeClr val="bg1"/>
                  </a:solidFill>
                  <a:latin typeface="Roboto"/>
                </a:rPr>
                <a:t>In progress</a:t>
              </a:r>
              <a:endParaRPr lang="en-AU" dirty="0">
                <a:solidFill>
                  <a:schemeClr val="bg1"/>
                </a:solidFill>
                <a:latin typeface="Roboto"/>
              </a:endParaRPr>
            </a:p>
          </p:txBody>
        </p:sp>
      </p:grpSp>
      <p:sp>
        <p:nvSpPr>
          <p:cNvPr id="29" name="Rectangle 28">
            <a:extLst>
              <a:ext uri="{FF2B5EF4-FFF2-40B4-BE49-F238E27FC236}">
                <a16:creationId xmlns:a16="http://schemas.microsoft.com/office/drawing/2014/main" id="{9A83A0F1-E96D-4957-91F9-ED7C4B1434F0}"/>
              </a:ext>
            </a:extLst>
          </p:cNvPr>
          <p:cNvSpPr/>
          <p:nvPr/>
        </p:nvSpPr>
        <p:spPr>
          <a:xfrm>
            <a:off x="545852" y="1151158"/>
            <a:ext cx="5791932" cy="2308324"/>
          </a:xfrm>
          <a:prstGeom prst="rect">
            <a:avLst/>
          </a:prstGeom>
        </p:spPr>
        <p:txBody>
          <a:bodyPr wrap="square">
            <a:spAutoFit/>
          </a:bodyPr>
          <a:lstStyle/>
          <a:p>
            <a:pPr lvl="0" algn="ctr" eaLnBrk="0" fontAlgn="base" hangingPunct="0">
              <a:spcBef>
                <a:spcPct val="0"/>
              </a:spcBef>
              <a:spcAft>
                <a:spcPct val="0"/>
              </a:spcAft>
            </a:pPr>
            <a:endParaRPr lang="en-US" altLang="en-US" b="1" dirty="0">
              <a:solidFill>
                <a:schemeClr val="bg1"/>
              </a:solidFill>
              <a:latin typeface="Roboto"/>
              <a:ea typeface="Times New Roman" panose="02020603050405020304" pitchFamily="18" charset="0"/>
              <a:cs typeface="Calibri" panose="020F0502020204030204" pitchFamily="34" charset="0"/>
            </a:endParaRPr>
          </a:p>
          <a:p>
            <a:pPr lvl="0" eaLnBrk="0" fontAlgn="base" hangingPunct="0">
              <a:spcBef>
                <a:spcPct val="0"/>
              </a:spcBef>
              <a:spcAft>
                <a:spcPct val="0"/>
              </a:spcAft>
            </a:pPr>
            <a:r>
              <a:rPr lang="en-US" altLang="en-US" dirty="0">
                <a:solidFill>
                  <a:schemeClr val="bg1"/>
                </a:solidFill>
                <a:latin typeface="Roboto"/>
                <a:ea typeface="Times New Roman" panose="02020603050405020304" pitchFamily="18" charset="0"/>
                <a:cs typeface="Calibri" panose="020F0502020204030204" pitchFamily="34" charset="0"/>
              </a:rPr>
              <a:t>Stakeholders are welcome to raise questions or topics for discussion. </a:t>
            </a:r>
          </a:p>
          <a:p>
            <a:pPr lvl="0" eaLnBrk="0" fontAlgn="base" hangingPunct="0">
              <a:spcBef>
                <a:spcPct val="0"/>
              </a:spcBef>
              <a:spcAft>
                <a:spcPct val="0"/>
              </a:spcAft>
            </a:pPr>
            <a:endParaRPr lang="en-US" altLang="en-US" dirty="0">
              <a:solidFill>
                <a:schemeClr val="bg1"/>
              </a:solidFill>
              <a:latin typeface="Roboto"/>
              <a:ea typeface="Times New Roman" panose="02020603050405020304" pitchFamily="18" charset="0"/>
              <a:cs typeface="Calibri" panose="020F0502020204030204" pitchFamily="34" charset="0"/>
            </a:endParaRPr>
          </a:p>
          <a:p>
            <a:pPr lvl="0" eaLnBrk="0" fontAlgn="base" hangingPunct="0">
              <a:spcBef>
                <a:spcPct val="0"/>
              </a:spcBef>
              <a:spcAft>
                <a:spcPct val="0"/>
              </a:spcAft>
            </a:pPr>
            <a:r>
              <a:rPr lang="en-US" altLang="en-US" dirty="0">
                <a:solidFill>
                  <a:schemeClr val="bg1"/>
                </a:solidFill>
                <a:latin typeface="Roboto"/>
                <a:ea typeface="Times New Roman" panose="02020603050405020304" pitchFamily="18" charset="0"/>
                <a:cs typeface="Calibri" panose="020F0502020204030204" pitchFamily="34" charset="0"/>
              </a:rPr>
              <a:t>Thank you for participating in this workshop.</a:t>
            </a:r>
          </a:p>
          <a:p>
            <a:pPr lvl="0" eaLnBrk="0" fontAlgn="base" hangingPunct="0">
              <a:spcBef>
                <a:spcPct val="0"/>
              </a:spcBef>
              <a:spcAft>
                <a:spcPct val="0"/>
              </a:spcAft>
            </a:pPr>
            <a:endParaRPr lang="en-US" altLang="en-US" dirty="0">
              <a:solidFill>
                <a:schemeClr val="bg1"/>
              </a:solidFill>
              <a:latin typeface="Roboto"/>
              <a:ea typeface="Times New Roman" panose="02020603050405020304" pitchFamily="18" charset="0"/>
              <a:cs typeface="Calibri" panose="020F0502020204030204" pitchFamily="34" charset="0"/>
            </a:endParaRPr>
          </a:p>
          <a:p>
            <a:pPr lvl="0" eaLnBrk="0" fontAlgn="base" hangingPunct="0">
              <a:spcBef>
                <a:spcPct val="0"/>
              </a:spcBef>
              <a:spcAft>
                <a:spcPct val="0"/>
              </a:spcAft>
            </a:pPr>
            <a:r>
              <a:rPr lang="en-US" altLang="en-US" dirty="0">
                <a:solidFill>
                  <a:schemeClr val="bg1"/>
                </a:solidFill>
                <a:latin typeface="Roboto"/>
                <a:ea typeface="Times New Roman" panose="02020603050405020304" pitchFamily="18" charset="0"/>
                <a:cs typeface="Calibri" panose="020F0502020204030204" pitchFamily="34" charset="0"/>
              </a:rPr>
              <a:t>Stakeholder engagement and consultation play an important role in our determination process.  </a:t>
            </a:r>
            <a:endParaRPr lang="en-US" altLang="en-US" sz="4000" dirty="0">
              <a:solidFill>
                <a:schemeClr val="bg1"/>
              </a:solidFill>
              <a:latin typeface="Roboto"/>
            </a:endParaRPr>
          </a:p>
        </p:txBody>
      </p:sp>
    </p:spTree>
    <p:extLst>
      <p:ext uri="{BB962C8B-B14F-4D97-AF65-F5344CB8AC3E}">
        <p14:creationId xmlns:p14="http://schemas.microsoft.com/office/powerpoint/2010/main" val="1325376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4702" y="8481392"/>
            <a:ext cx="5939958" cy="601635"/>
          </a:xfrm>
        </p:spPr>
        <p:txBody>
          <a:bodyPr>
            <a:noAutofit/>
          </a:bodyPr>
          <a:lstStyle/>
          <a:p>
            <a:pPr marL="187200" lvl="1" algn="ctr">
              <a:lnSpc>
                <a:spcPct val="110000"/>
              </a:lnSpc>
              <a:buClr>
                <a:srgbClr val="58595B"/>
              </a:buClr>
            </a:pPr>
            <a:r>
              <a:rPr lang="en-AU" sz="1300" dirty="0">
                <a:solidFill>
                  <a:schemeClr val="bg1"/>
                </a:solidFill>
                <a:latin typeface="Roboto"/>
              </a:rPr>
              <a:t>The QCA’s official spokesperson is Professor Flavio Menezes. Any information provided by QCA staff is done so in good faith that they will not be publicly quoted. If you are seeking public comment you must contact the QCA on 07 3222 0555.</a:t>
            </a:r>
            <a:endParaRPr lang="en-US" sz="1300" dirty="0">
              <a:solidFill>
                <a:schemeClr val="bg1"/>
              </a:solidFill>
              <a:latin typeface="Roboto"/>
            </a:endParaRPr>
          </a:p>
        </p:txBody>
      </p:sp>
      <p:sp>
        <p:nvSpPr>
          <p:cNvPr id="26" name="TextBox 25"/>
          <p:cNvSpPr txBox="1"/>
          <p:nvPr/>
        </p:nvSpPr>
        <p:spPr>
          <a:xfrm>
            <a:off x="6257338" y="9422201"/>
            <a:ext cx="372165" cy="369332"/>
          </a:xfrm>
          <a:prstGeom prst="rect">
            <a:avLst/>
          </a:prstGeom>
          <a:noFill/>
        </p:spPr>
        <p:txBody>
          <a:bodyPr wrap="square" rtlCol="0">
            <a:spAutoFit/>
          </a:bodyPr>
          <a:lstStyle/>
          <a:p>
            <a:r>
              <a:rPr lang="en-US" dirty="0">
                <a:solidFill>
                  <a:schemeClr val="bg1"/>
                </a:solidFill>
                <a:latin typeface="Roboto"/>
              </a:rPr>
              <a:t>1</a:t>
            </a:r>
            <a:endParaRPr lang="en-AU" dirty="0">
              <a:solidFill>
                <a:schemeClr val="bg1"/>
              </a:solidFill>
              <a:latin typeface="Roboto"/>
            </a:endParaRPr>
          </a:p>
        </p:txBody>
      </p:sp>
      <p:cxnSp>
        <p:nvCxnSpPr>
          <p:cNvPr id="20" name="Straight Connector 19"/>
          <p:cNvCxnSpPr/>
          <p:nvPr/>
        </p:nvCxnSpPr>
        <p:spPr>
          <a:xfrm>
            <a:off x="369000" y="920552"/>
            <a:ext cx="6120000" cy="0"/>
          </a:xfrm>
          <a:prstGeom prst="line">
            <a:avLst/>
          </a:prstGeom>
          <a:ln>
            <a:solidFill>
              <a:srgbClr val="EB9661"/>
            </a:solidFill>
          </a:ln>
          <a:effectLst>
            <a:outerShdw blurRad="50800" dist="38100" dir="8100000" algn="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8" name="Title 2">
            <a:extLst>
              <a:ext uri="{FF2B5EF4-FFF2-40B4-BE49-F238E27FC236}">
                <a16:creationId xmlns:a16="http://schemas.microsoft.com/office/drawing/2014/main" id="{57532463-2DEA-488D-A2D0-D2C36F2D809E}"/>
              </a:ext>
            </a:extLst>
          </p:cNvPr>
          <p:cNvSpPr txBox="1">
            <a:spLocks/>
          </p:cNvSpPr>
          <p:nvPr/>
        </p:nvSpPr>
        <p:spPr>
          <a:xfrm>
            <a:off x="231267" y="469384"/>
            <a:ext cx="5939958" cy="601635"/>
          </a:xfrm>
          <a:prstGeom prst="rect">
            <a:avLst/>
          </a:prstGeom>
        </p:spPr>
        <p:txBody>
          <a:bodyPr vert="horz" lIns="0" tIns="0" rIns="0" bIns="0" rtlCol="0" anchor="t" anchorCtr="0">
            <a:noAutofit/>
          </a:bodyPr>
          <a:lstStyle>
            <a:lvl1pPr algn="l" defTabSz="685704" rtl="0" eaLnBrk="1" latinLnBrk="0" hangingPunct="1">
              <a:spcBef>
                <a:spcPct val="0"/>
              </a:spcBef>
              <a:buNone/>
              <a:defRPr sz="2550" b="0" kern="1200">
                <a:solidFill>
                  <a:schemeClr val="accent1"/>
                </a:solidFill>
                <a:latin typeface="+mj-lt"/>
                <a:ea typeface="+mj-ea"/>
                <a:cs typeface="+mj-cs"/>
              </a:defRPr>
            </a:lvl1pPr>
          </a:lstStyle>
          <a:p>
            <a:pPr marL="187200" lvl="1">
              <a:lnSpc>
                <a:spcPct val="110000"/>
              </a:lnSpc>
              <a:buClr>
                <a:srgbClr val="58595B"/>
              </a:buClr>
            </a:pPr>
            <a:r>
              <a:rPr lang="en-AU" sz="2400" kern="0" dirty="0">
                <a:solidFill>
                  <a:schemeClr val="bg1"/>
                </a:solidFill>
                <a:latin typeface="Roboto"/>
              </a:rPr>
              <a:t>Today’s workshop</a:t>
            </a:r>
            <a:endParaRPr lang="en-US" sz="2400" kern="0" dirty="0">
              <a:solidFill>
                <a:schemeClr val="bg1"/>
              </a:solidFill>
              <a:latin typeface="Roboto"/>
            </a:endParaRPr>
          </a:p>
        </p:txBody>
      </p:sp>
      <p:sp>
        <p:nvSpPr>
          <p:cNvPr id="42" name="Rectangle 41">
            <a:extLst>
              <a:ext uri="{FF2B5EF4-FFF2-40B4-BE49-F238E27FC236}">
                <a16:creationId xmlns:a16="http://schemas.microsoft.com/office/drawing/2014/main" id="{493F3D85-E8FB-40B9-A75C-500C77DD7C73}"/>
              </a:ext>
            </a:extLst>
          </p:cNvPr>
          <p:cNvSpPr/>
          <p:nvPr/>
        </p:nvSpPr>
        <p:spPr>
          <a:xfrm>
            <a:off x="1002005" y="13746488"/>
            <a:ext cx="5192275" cy="260231"/>
          </a:xfrm>
          <a:prstGeom prst="rect">
            <a:avLst/>
          </a:prstGeom>
        </p:spPr>
        <p:txBody>
          <a:bodyPr wrap="square">
            <a:spAutoFit/>
          </a:bodyPr>
          <a:lstStyle/>
          <a:p>
            <a:pPr lvl="0" eaLnBrk="0" fontAlgn="base" hangingPunct="0">
              <a:spcBef>
                <a:spcPct val="0"/>
              </a:spcBef>
              <a:spcAft>
                <a:spcPct val="0"/>
              </a:spcAft>
            </a:pPr>
            <a:endParaRPr lang="en-US" altLang="en-US"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44" name="Content Placeholder 3">
            <a:extLst>
              <a:ext uri="{FF2B5EF4-FFF2-40B4-BE49-F238E27FC236}">
                <a16:creationId xmlns:a16="http://schemas.microsoft.com/office/drawing/2014/main" id="{AF89A39A-68FE-4110-8993-B5EEC7605368}"/>
              </a:ext>
            </a:extLst>
          </p:cNvPr>
          <p:cNvSpPr>
            <a:spLocks noGrp="1"/>
          </p:cNvSpPr>
          <p:nvPr>
            <p:ph sz="quarter" idx="10"/>
          </p:nvPr>
        </p:nvSpPr>
        <p:spPr>
          <a:xfrm>
            <a:off x="402532" y="1643870"/>
            <a:ext cx="5694902" cy="1148890"/>
          </a:xfrm>
        </p:spPr>
        <p:txBody>
          <a:bodyPr/>
          <a:lstStyle/>
          <a:p>
            <a:pPr>
              <a:spcAft>
                <a:spcPts val="300"/>
              </a:spcAft>
              <a:tabLst>
                <a:tab pos="5781890" algn="r"/>
              </a:tabLst>
            </a:pPr>
            <a:r>
              <a:rPr lang="en-US" sz="1600" dirty="0">
                <a:solidFill>
                  <a:schemeClr val="bg1"/>
                </a:solidFill>
                <a:latin typeface="Roboto"/>
              </a:rPr>
              <a:t>To highlight the key components of our draft decision and help stakeholders to provide submissions.</a:t>
            </a:r>
          </a:p>
          <a:p>
            <a:pPr>
              <a:spcAft>
                <a:spcPts val="300"/>
              </a:spcAft>
              <a:tabLst>
                <a:tab pos="5781890" algn="r"/>
              </a:tabLst>
            </a:pPr>
            <a:r>
              <a:rPr lang="en-US" altLang="en-US" sz="1600" dirty="0">
                <a:solidFill>
                  <a:schemeClr val="bg1"/>
                </a:solidFill>
                <a:latin typeface="Roboto"/>
              </a:rPr>
              <a:t>We will consider stakeholder submissions when making our final determination. </a:t>
            </a:r>
            <a:endParaRPr lang="en-AU" sz="1600" dirty="0">
              <a:solidFill>
                <a:srgbClr val="F5F5F5"/>
              </a:solidFill>
              <a:latin typeface="Roboto"/>
            </a:endParaRPr>
          </a:p>
        </p:txBody>
      </p:sp>
      <p:sp>
        <p:nvSpPr>
          <p:cNvPr id="45" name="TextBox 44">
            <a:extLst>
              <a:ext uri="{FF2B5EF4-FFF2-40B4-BE49-F238E27FC236}">
                <a16:creationId xmlns:a16="http://schemas.microsoft.com/office/drawing/2014/main" id="{74412FBB-4F46-4CEE-AD5E-637FA265FC5E}"/>
              </a:ext>
            </a:extLst>
          </p:cNvPr>
          <p:cNvSpPr txBox="1"/>
          <p:nvPr/>
        </p:nvSpPr>
        <p:spPr>
          <a:xfrm>
            <a:off x="326134" y="1127284"/>
            <a:ext cx="6294074" cy="369332"/>
          </a:xfrm>
          <a:prstGeom prst="rect">
            <a:avLst/>
          </a:prstGeom>
          <a:noFill/>
        </p:spPr>
        <p:txBody>
          <a:bodyPr wrap="square" rtlCol="0">
            <a:spAutoFit/>
          </a:bodyPr>
          <a:lstStyle/>
          <a:p>
            <a:r>
              <a:rPr lang="en-AU" b="1" dirty="0">
                <a:solidFill>
                  <a:srgbClr val="EB9661"/>
                </a:solidFill>
                <a:effectLst>
                  <a:outerShdw blurRad="38100" dist="38100" dir="2700000" algn="tl">
                    <a:srgbClr val="000000">
                      <a:alpha val="43137"/>
                    </a:srgbClr>
                  </a:outerShdw>
                </a:effectLst>
                <a:latin typeface="Roboto"/>
                <a:ea typeface="MS Gothic" panose="020B0609070205080204" pitchFamily="49" charset="-128"/>
                <a:cs typeface="Times New Roman" panose="02020603050405020304" pitchFamily="18" charset="0"/>
              </a:rPr>
              <a:t>What is the purpose of this workshop? </a:t>
            </a:r>
          </a:p>
        </p:txBody>
      </p:sp>
      <p:sp>
        <p:nvSpPr>
          <p:cNvPr id="19" name="Content Placeholder 3">
            <a:extLst>
              <a:ext uri="{FF2B5EF4-FFF2-40B4-BE49-F238E27FC236}">
                <a16:creationId xmlns:a16="http://schemas.microsoft.com/office/drawing/2014/main" id="{CDCE6D19-1167-4C18-8694-83F6F122EED5}"/>
              </a:ext>
            </a:extLst>
          </p:cNvPr>
          <p:cNvSpPr txBox="1">
            <a:spLocks/>
          </p:cNvSpPr>
          <p:nvPr/>
        </p:nvSpPr>
        <p:spPr>
          <a:xfrm>
            <a:off x="499378" y="4091467"/>
            <a:ext cx="5694902" cy="1148890"/>
          </a:xfrm>
          <a:prstGeom prst="rect">
            <a:avLst/>
          </a:prstGeom>
        </p:spPr>
        <p:txBody>
          <a:bodyPr vert="horz" lIns="0" tIns="0" rIns="0" bIns="0" rtlCol="0">
            <a:noAutofit/>
          </a:bodyPr>
          <a:lstStyle>
            <a:lvl1pPr marL="0" indent="0" algn="l" defTabSz="685704" rtl="0" eaLnBrk="1" latinLnBrk="0" hangingPunct="1">
              <a:spcBef>
                <a:spcPts val="900"/>
              </a:spcBef>
              <a:buClr>
                <a:schemeClr val="tx1"/>
              </a:buClr>
              <a:buFont typeface="Arial" pitchFamily="34" charset="0"/>
              <a:buNone/>
              <a:defRPr sz="2250" kern="1200">
                <a:solidFill>
                  <a:srgbClr val="58595B"/>
                </a:solidFill>
                <a:latin typeface="+mn-lt"/>
                <a:ea typeface="+mn-ea"/>
                <a:cs typeface="+mn-cs"/>
              </a:defRPr>
            </a:lvl1pPr>
            <a:lvl2pPr marL="0" indent="0" algn="l" defTabSz="685704" rtl="0" eaLnBrk="1" latinLnBrk="0" hangingPunct="1">
              <a:spcBef>
                <a:spcPts val="225"/>
              </a:spcBef>
              <a:buClr>
                <a:schemeClr val="tx1"/>
              </a:buClr>
              <a:buFont typeface="Courier New" pitchFamily="49" charset="0"/>
              <a:buNone/>
              <a:defRPr sz="1800" kern="1200">
                <a:solidFill>
                  <a:srgbClr val="58595B"/>
                </a:solidFill>
                <a:latin typeface="+mn-lt"/>
                <a:ea typeface="+mn-ea"/>
                <a:cs typeface="+mn-cs"/>
              </a:defRPr>
            </a:lvl2pPr>
            <a:lvl3pPr marL="202472" indent="-202472" algn="l" defTabSz="685704" rtl="0" eaLnBrk="1" latinLnBrk="0" hangingPunct="1">
              <a:spcBef>
                <a:spcPts val="150"/>
              </a:spcBef>
              <a:buClr>
                <a:srgbClr val="58595B"/>
              </a:buClr>
              <a:buFont typeface="Arial" pitchFamily="34" charset="0"/>
              <a:buChar char="•"/>
              <a:defRPr sz="1800" kern="1200">
                <a:solidFill>
                  <a:srgbClr val="58595B"/>
                </a:solidFill>
                <a:latin typeface="+mn-lt"/>
                <a:ea typeface="+mn-ea"/>
                <a:cs typeface="+mn-cs"/>
              </a:defRPr>
            </a:lvl3pPr>
            <a:lvl4pPr marL="404944" indent="-202472" algn="l" defTabSz="685704" rtl="0" eaLnBrk="1" latinLnBrk="0" hangingPunct="1">
              <a:spcBef>
                <a:spcPts val="150"/>
              </a:spcBef>
              <a:buClr>
                <a:srgbClr val="58595B"/>
              </a:buClr>
              <a:buFont typeface="Arial Narrow" pitchFamily="34" charset="0"/>
              <a:buChar char="–"/>
              <a:defRPr sz="1800" kern="1200">
                <a:solidFill>
                  <a:srgbClr val="58595B"/>
                </a:solidFill>
                <a:latin typeface="+mn-lt"/>
                <a:ea typeface="+mn-ea"/>
                <a:cs typeface="+mn-cs"/>
              </a:defRPr>
            </a:lvl4pPr>
            <a:lvl5pPr marL="0" indent="0" algn="l" defTabSz="685704" rtl="0" eaLnBrk="1" latinLnBrk="0" hangingPunct="1">
              <a:spcBef>
                <a:spcPts val="225"/>
              </a:spcBef>
              <a:spcAft>
                <a:spcPts val="225"/>
              </a:spcAft>
              <a:buFont typeface="Arial" pitchFamily="34" charset="0"/>
              <a:buNone/>
              <a:defRPr sz="1050" kern="1200">
                <a:solidFill>
                  <a:srgbClr val="58595B"/>
                </a:solidFill>
                <a:latin typeface="+mn-lt"/>
                <a:ea typeface="+mn-ea"/>
                <a:cs typeface="+mn-cs"/>
              </a:defRPr>
            </a:lvl5pPr>
            <a:lvl6pPr marL="1885687"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40"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392"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243"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lnSpc>
                <a:spcPct val="150000"/>
              </a:lnSpc>
              <a:spcAft>
                <a:spcPts val="300"/>
              </a:spcAft>
              <a:buClr>
                <a:schemeClr val="bg1"/>
              </a:buClr>
              <a:buFont typeface="+mj-lt"/>
              <a:buAutoNum type="arabicPeriod"/>
              <a:tabLst>
                <a:tab pos="5781890" algn="r"/>
              </a:tabLst>
            </a:pPr>
            <a:r>
              <a:rPr lang="en-AU" sz="1600" b="1" dirty="0">
                <a:solidFill>
                  <a:srgbClr val="F5F5F5"/>
                </a:solidFill>
                <a:effectLst>
                  <a:outerShdw blurRad="38100" dist="38100" dir="2700000" algn="tl">
                    <a:srgbClr val="000000">
                      <a:alpha val="43137"/>
                    </a:srgbClr>
                  </a:outerShdw>
                </a:effectLst>
                <a:latin typeface="Roboto"/>
                <a:cs typeface="Times New Roman" panose="02020603050405020304" pitchFamily="18" charset="0"/>
              </a:rPr>
              <a:t>Overarching framework</a:t>
            </a:r>
            <a:r>
              <a:rPr lang="en-AU" sz="1600" b="1" dirty="0">
                <a:solidFill>
                  <a:srgbClr val="F5F5F5"/>
                </a:solidFill>
                <a:latin typeface="Roboto"/>
                <a:cs typeface="Times New Roman" panose="02020603050405020304" pitchFamily="18" charset="0"/>
              </a:rPr>
              <a:t>—</a:t>
            </a:r>
            <a:r>
              <a:rPr lang="en-AU" sz="1600" dirty="0">
                <a:solidFill>
                  <a:srgbClr val="F5F5F5"/>
                </a:solidFill>
                <a:latin typeface="Roboto"/>
                <a:cs typeface="Times New Roman" panose="02020603050405020304" pitchFamily="18" charset="0"/>
              </a:rPr>
              <a:t>an overview of key matters and factors in determining draft notified prices</a:t>
            </a:r>
          </a:p>
          <a:p>
            <a:pPr marL="342900" indent="-342900">
              <a:lnSpc>
                <a:spcPct val="150000"/>
              </a:lnSpc>
              <a:spcAft>
                <a:spcPts val="300"/>
              </a:spcAft>
              <a:buClr>
                <a:schemeClr val="bg1"/>
              </a:buClr>
              <a:buFont typeface="+mj-lt"/>
              <a:buAutoNum type="arabicPeriod"/>
              <a:tabLst>
                <a:tab pos="5781890" algn="r"/>
              </a:tabLst>
            </a:pPr>
            <a:r>
              <a:rPr lang="en-AU" sz="1600" b="1" dirty="0">
                <a:solidFill>
                  <a:srgbClr val="F5F5F5"/>
                </a:solidFill>
                <a:effectLst>
                  <a:outerShdw blurRad="38100" dist="38100" dir="2700000" algn="tl">
                    <a:srgbClr val="000000">
                      <a:alpha val="43137"/>
                    </a:srgbClr>
                  </a:outerShdw>
                </a:effectLst>
                <a:latin typeface="Roboto"/>
                <a:cs typeface="Times New Roman" panose="02020603050405020304" pitchFamily="18" charset="0"/>
              </a:rPr>
              <a:t>Indicative bill impacts</a:t>
            </a:r>
            <a:r>
              <a:rPr lang="en-AU" sz="1600" dirty="0">
                <a:solidFill>
                  <a:srgbClr val="F5F5F5"/>
                </a:solidFill>
                <a:latin typeface="Roboto"/>
                <a:cs typeface="Times New Roman" panose="02020603050405020304" pitchFamily="18" charset="0"/>
              </a:rPr>
              <a:t>—residential, small business and large business customers</a:t>
            </a:r>
          </a:p>
          <a:p>
            <a:pPr marL="342900" indent="-342900">
              <a:lnSpc>
                <a:spcPct val="150000"/>
              </a:lnSpc>
              <a:spcAft>
                <a:spcPts val="300"/>
              </a:spcAft>
              <a:buClr>
                <a:schemeClr val="bg1"/>
              </a:buClr>
              <a:buFont typeface="+mj-lt"/>
              <a:buAutoNum type="arabicPeriod"/>
              <a:tabLst>
                <a:tab pos="5781890" algn="r"/>
              </a:tabLst>
            </a:pPr>
            <a:r>
              <a:rPr lang="en-AU" sz="1600" b="1" dirty="0">
                <a:solidFill>
                  <a:srgbClr val="F5F5F5"/>
                </a:solidFill>
                <a:effectLst>
                  <a:outerShdw blurRad="38100" dist="38100" dir="2700000" algn="tl">
                    <a:srgbClr val="000000">
                      <a:alpha val="43137"/>
                    </a:srgbClr>
                  </a:outerShdw>
                </a:effectLst>
                <a:latin typeface="Roboto"/>
                <a:cs typeface="Times New Roman" panose="02020603050405020304" pitchFamily="18" charset="0"/>
              </a:rPr>
              <a:t>Cost build-up components</a:t>
            </a:r>
            <a:r>
              <a:rPr lang="en-AU" sz="1600" dirty="0">
                <a:solidFill>
                  <a:srgbClr val="F5F5F5"/>
                </a:solidFill>
                <a:effectLst>
                  <a:outerShdw blurRad="38100" dist="38100" dir="2700000" algn="tl">
                    <a:srgbClr val="000000">
                      <a:alpha val="43137"/>
                    </a:srgbClr>
                  </a:outerShdw>
                </a:effectLst>
                <a:latin typeface="Roboto"/>
                <a:cs typeface="Times New Roman" panose="02020603050405020304" pitchFamily="18" charset="0"/>
              </a:rPr>
              <a:t>—</a:t>
            </a:r>
            <a:r>
              <a:rPr lang="en-AU" sz="1600" dirty="0">
                <a:solidFill>
                  <a:srgbClr val="F5F5F5"/>
                </a:solidFill>
                <a:latin typeface="Roboto"/>
                <a:cs typeface="Times New Roman" panose="02020603050405020304" pitchFamily="18" charset="0"/>
              </a:rPr>
              <a:t>an overview of the methodology and inputs used to determine each cost component that makes up electricity prices.</a:t>
            </a:r>
          </a:p>
          <a:p>
            <a:pPr marL="342900" indent="-342900">
              <a:lnSpc>
                <a:spcPct val="150000"/>
              </a:lnSpc>
              <a:spcAft>
                <a:spcPts val="300"/>
              </a:spcAft>
              <a:buClr>
                <a:schemeClr val="bg1"/>
              </a:buClr>
              <a:buFont typeface="+mj-lt"/>
              <a:buAutoNum type="arabicPeriod"/>
              <a:tabLst>
                <a:tab pos="5781890" algn="r"/>
              </a:tabLst>
            </a:pPr>
            <a:r>
              <a:rPr lang="en-AU" sz="1600" b="1" dirty="0">
                <a:solidFill>
                  <a:srgbClr val="F5F5F5"/>
                </a:solidFill>
                <a:effectLst>
                  <a:outerShdw blurRad="38100" dist="38100" dir="2700000" algn="tl">
                    <a:srgbClr val="000000">
                      <a:alpha val="43137"/>
                    </a:srgbClr>
                  </a:outerShdw>
                </a:effectLst>
                <a:latin typeface="Roboto"/>
                <a:cs typeface="Times New Roman" panose="02020603050405020304" pitchFamily="18" charset="0"/>
              </a:rPr>
              <a:t>Question and answer session</a:t>
            </a:r>
          </a:p>
        </p:txBody>
      </p:sp>
      <p:sp>
        <p:nvSpPr>
          <p:cNvPr id="21" name="TextBox 20">
            <a:extLst>
              <a:ext uri="{FF2B5EF4-FFF2-40B4-BE49-F238E27FC236}">
                <a16:creationId xmlns:a16="http://schemas.microsoft.com/office/drawing/2014/main" id="{2A4FBD17-FC4D-4387-ADC6-6548DC3B339A}"/>
              </a:ext>
            </a:extLst>
          </p:cNvPr>
          <p:cNvSpPr txBox="1"/>
          <p:nvPr/>
        </p:nvSpPr>
        <p:spPr>
          <a:xfrm>
            <a:off x="326134" y="3008784"/>
            <a:ext cx="6294074" cy="369332"/>
          </a:xfrm>
          <a:prstGeom prst="rect">
            <a:avLst/>
          </a:prstGeom>
          <a:noFill/>
        </p:spPr>
        <p:txBody>
          <a:bodyPr wrap="square" rtlCol="0">
            <a:spAutoFit/>
          </a:bodyPr>
          <a:lstStyle/>
          <a:p>
            <a:r>
              <a:rPr lang="en-AU" b="1" dirty="0">
                <a:solidFill>
                  <a:srgbClr val="EB9661"/>
                </a:solidFill>
                <a:effectLst>
                  <a:outerShdw blurRad="38100" dist="38100" dir="2700000" algn="tl">
                    <a:srgbClr val="000000">
                      <a:alpha val="43137"/>
                    </a:srgbClr>
                  </a:outerShdw>
                </a:effectLst>
                <a:latin typeface="Roboto"/>
                <a:ea typeface="MS Gothic" panose="020B0609070205080204" pitchFamily="49" charset="-128"/>
                <a:cs typeface="Times New Roman" panose="02020603050405020304" pitchFamily="18" charset="0"/>
              </a:rPr>
              <a:t>Workshop structure</a:t>
            </a:r>
          </a:p>
        </p:txBody>
      </p:sp>
      <p:sp>
        <p:nvSpPr>
          <p:cNvPr id="15" name="Content Placeholder 3">
            <a:extLst>
              <a:ext uri="{FF2B5EF4-FFF2-40B4-BE49-F238E27FC236}">
                <a16:creationId xmlns:a16="http://schemas.microsoft.com/office/drawing/2014/main" id="{23AE3994-B093-48F9-8740-AC3BBF4F6B15}"/>
              </a:ext>
            </a:extLst>
          </p:cNvPr>
          <p:cNvSpPr txBox="1">
            <a:spLocks/>
          </p:cNvSpPr>
          <p:nvPr/>
        </p:nvSpPr>
        <p:spPr>
          <a:xfrm>
            <a:off x="476323" y="3594140"/>
            <a:ext cx="5694902" cy="1148890"/>
          </a:xfrm>
          <a:prstGeom prst="rect">
            <a:avLst/>
          </a:prstGeom>
        </p:spPr>
        <p:txBody>
          <a:bodyPr vert="horz" lIns="0" tIns="0" rIns="0" bIns="0" rtlCol="0">
            <a:noAutofit/>
          </a:bodyPr>
          <a:lstStyle>
            <a:lvl1pPr marL="0" indent="0" algn="l" defTabSz="685704" rtl="0" eaLnBrk="1" latinLnBrk="0" hangingPunct="1">
              <a:spcBef>
                <a:spcPts val="900"/>
              </a:spcBef>
              <a:buClr>
                <a:schemeClr val="tx1"/>
              </a:buClr>
              <a:buFont typeface="Arial" pitchFamily="34" charset="0"/>
              <a:buNone/>
              <a:defRPr sz="2250" kern="1200">
                <a:solidFill>
                  <a:srgbClr val="58595B"/>
                </a:solidFill>
                <a:latin typeface="+mn-lt"/>
                <a:ea typeface="+mn-ea"/>
                <a:cs typeface="+mn-cs"/>
              </a:defRPr>
            </a:lvl1pPr>
            <a:lvl2pPr marL="0" indent="0" algn="l" defTabSz="685704" rtl="0" eaLnBrk="1" latinLnBrk="0" hangingPunct="1">
              <a:spcBef>
                <a:spcPts val="225"/>
              </a:spcBef>
              <a:buClr>
                <a:schemeClr val="tx1"/>
              </a:buClr>
              <a:buFont typeface="Courier New" pitchFamily="49" charset="0"/>
              <a:buNone/>
              <a:defRPr sz="1800" kern="1200">
                <a:solidFill>
                  <a:srgbClr val="58595B"/>
                </a:solidFill>
                <a:latin typeface="+mn-lt"/>
                <a:ea typeface="+mn-ea"/>
                <a:cs typeface="+mn-cs"/>
              </a:defRPr>
            </a:lvl2pPr>
            <a:lvl3pPr marL="202472" indent="-202472" algn="l" defTabSz="685704" rtl="0" eaLnBrk="1" latinLnBrk="0" hangingPunct="1">
              <a:spcBef>
                <a:spcPts val="150"/>
              </a:spcBef>
              <a:buClr>
                <a:srgbClr val="58595B"/>
              </a:buClr>
              <a:buFont typeface="Arial" pitchFamily="34" charset="0"/>
              <a:buChar char="•"/>
              <a:defRPr sz="1800" kern="1200">
                <a:solidFill>
                  <a:srgbClr val="58595B"/>
                </a:solidFill>
                <a:latin typeface="+mn-lt"/>
                <a:ea typeface="+mn-ea"/>
                <a:cs typeface="+mn-cs"/>
              </a:defRPr>
            </a:lvl3pPr>
            <a:lvl4pPr marL="404944" indent="-202472" algn="l" defTabSz="685704" rtl="0" eaLnBrk="1" latinLnBrk="0" hangingPunct="1">
              <a:spcBef>
                <a:spcPts val="150"/>
              </a:spcBef>
              <a:buClr>
                <a:srgbClr val="58595B"/>
              </a:buClr>
              <a:buFont typeface="Arial Narrow" pitchFamily="34" charset="0"/>
              <a:buChar char="–"/>
              <a:defRPr sz="1800" kern="1200">
                <a:solidFill>
                  <a:srgbClr val="58595B"/>
                </a:solidFill>
                <a:latin typeface="+mn-lt"/>
                <a:ea typeface="+mn-ea"/>
                <a:cs typeface="+mn-cs"/>
              </a:defRPr>
            </a:lvl4pPr>
            <a:lvl5pPr marL="0" indent="0" algn="l" defTabSz="685704" rtl="0" eaLnBrk="1" latinLnBrk="0" hangingPunct="1">
              <a:spcBef>
                <a:spcPts val="225"/>
              </a:spcBef>
              <a:spcAft>
                <a:spcPts val="225"/>
              </a:spcAft>
              <a:buFont typeface="Arial" pitchFamily="34" charset="0"/>
              <a:buNone/>
              <a:defRPr sz="1050" kern="1200">
                <a:solidFill>
                  <a:srgbClr val="58595B"/>
                </a:solidFill>
                <a:latin typeface="+mn-lt"/>
                <a:ea typeface="+mn-ea"/>
                <a:cs typeface="+mn-cs"/>
              </a:defRPr>
            </a:lvl5pPr>
            <a:lvl6pPr marL="1885687"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40"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392"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243"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Aft>
                <a:spcPts val="300"/>
              </a:spcAft>
              <a:tabLst>
                <a:tab pos="5781890" algn="r"/>
              </a:tabLst>
            </a:pPr>
            <a:r>
              <a:rPr lang="en-AU" sz="1600" dirty="0">
                <a:solidFill>
                  <a:srgbClr val="F5F5F5"/>
                </a:solidFill>
                <a:latin typeface="Roboto"/>
                <a:cs typeface="Times New Roman" panose="02020603050405020304" pitchFamily="18" charset="0"/>
              </a:rPr>
              <a:t>The workshop will be split into 4 sections:</a:t>
            </a:r>
          </a:p>
        </p:txBody>
      </p:sp>
    </p:spTree>
    <p:extLst>
      <p:ext uri="{BB962C8B-B14F-4D97-AF65-F5344CB8AC3E}">
        <p14:creationId xmlns:p14="http://schemas.microsoft.com/office/powerpoint/2010/main" val="4195927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73897" y="1951915"/>
            <a:ext cx="6029446" cy="307777"/>
          </a:xfrm>
          <a:prstGeom prst="rect">
            <a:avLst/>
          </a:prstGeom>
        </p:spPr>
        <p:txBody>
          <a:bodyPr wrap="square">
            <a:spAutoFit/>
          </a:bodyPr>
          <a:lstStyle/>
          <a:p>
            <a:pPr>
              <a:spcAft>
                <a:spcPts val="300"/>
              </a:spcAft>
              <a:tabLst>
                <a:tab pos="5781890" algn="r"/>
              </a:tabLst>
            </a:pPr>
            <a:r>
              <a:rPr lang="en-AU" sz="1400" dirty="0">
                <a:solidFill>
                  <a:schemeClr val="bg1"/>
                </a:solidFill>
                <a:latin typeface="Roboto"/>
                <a:ea typeface="Times New Roman" panose="02020603050405020304" pitchFamily="18" charset="0"/>
                <a:cs typeface="Times New Roman" panose="02020603050405020304" pitchFamily="18" charset="0"/>
              </a:rPr>
              <a:t>Similar to previous determinations, the Minister asked us to consider: </a:t>
            </a:r>
          </a:p>
        </p:txBody>
      </p:sp>
      <p:sp>
        <p:nvSpPr>
          <p:cNvPr id="17" name="TextBox 16"/>
          <p:cNvSpPr txBox="1"/>
          <p:nvPr/>
        </p:nvSpPr>
        <p:spPr>
          <a:xfrm>
            <a:off x="273897" y="1640632"/>
            <a:ext cx="6395463" cy="369332"/>
          </a:xfrm>
          <a:prstGeom prst="rect">
            <a:avLst/>
          </a:prstGeom>
          <a:noFill/>
        </p:spPr>
        <p:txBody>
          <a:bodyPr wrap="square" rtlCol="0">
            <a:spAutoFit/>
          </a:bodyPr>
          <a:lstStyle/>
          <a:p>
            <a:r>
              <a:rPr lang="en-AU" b="1" dirty="0">
                <a:solidFill>
                  <a:schemeClr val="bg1"/>
                </a:solidFill>
                <a:effectLst>
                  <a:outerShdw blurRad="38100" dist="38100" dir="2700000" algn="tl">
                    <a:srgbClr val="000000">
                      <a:alpha val="43137"/>
                    </a:srgbClr>
                  </a:outerShdw>
                </a:effectLst>
                <a:latin typeface="Roboto"/>
                <a:ea typeface="MS Gothic" panose="020B0609070205080204" pitchFamily="49" charset="-128"/>
                <a:cs typeface="Times New Roman" panose="02020603050405020304" pitchFamily="18" charset="0"/>
              </a:rPr>
              <a:t>What is our approach to determine notified prices?     </a:t>
            </a:r>
          </a:p>
        </p:txBody>
      </p:sp>
      <p:sp>
        <p:nvSpPr>
          <p:cNvPr id="26" name="TextBox 25"/>
          <p:cNvSpPr txBox="1"/>
          <p:nvPr/>
        </p:nvSpPr>
        <p:spPr>
          <a:xfrm>
            <a:off x="6257338" y="9422201"/>
            <a:ext cx="372165" cy="369332"/>
          </a:xfrm>
          <a:prstGeom prst="rect">
            <a:avLst/>
          </a:prstGeom>
          <a:noFill/>
        </p:spPr>
        <p:txBody>
          <a:bodyPr wrap="square" rtlCol="0">
            <a:spAutoFit/>
          </a:bodyPr>
          <a:lstStyle/>
          <a:p>
            <a:r>
              <a:rPr lang="en-US" dirty="0">
                <a:solidFill>
                  <a:schemeClr val="bg1"/>
                </a:solidFill>
                <a:latin typeface="Roboto"/>
              </a:rPr>
              <a:t>2</a:t>
            </a:r>
            <a:endParaRPr lang="en-AU" dirty="0">
              <a:solidFill>
                <a:schemeClr val="bg1"/>
              </a:solidFill>
              <a:latin typeface="Roboto"/>
            </a:endParaRPr>
          </a:p>
        </p:txBody>
      </p:sp>
      <p:cxnSp>
        <p:nvCxnSpPr>
          <p:cNvPr id="20" name="Straight Connector 19"/>
          <p:cNvCxnSpPr/>
          <p:nvPr/>
        </p:nvCxnSpPr>
        <p:spPr>
          <a:xfrm>
            <a:off x="369000" y="920552"/>
            <a:ext cx="6120000" cy="0"/>
          </a:xfrm>
          <a:prstGeom prst="line">
            <a:avLst/>
          </a:prstGeom>
          <a:ln>
            <a:solidFill>
              <a:srgbClr val="EB9661"/>
            </a:solidFill>
          </a:ln>
          <a:effectLst>
            <a:outerShdw blurRad="50800" dist="38100" dir="8100000" algn="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8" name="Title 2">
            <a:extLst>
              <a:ext uri="{FF2B5EF4-FFF2-40B4-BE49-F238E27FC236}">
                <a16:creationId xmlns:a16="http://schemas.microsoft.com/office/drawing/2014/main" id="{57532463-2DEA-488D-A2D0-D2C36F2D809E}"/>
              </a:ext>
            </a:extLst>
          </p:cNvPr>
          <p:cNvSpPr txBox="1">
            <a:spLocks/>
          </p:cNvSpPr>
          <p:nvPr/>
        </p:nvSpPr>
        <p:spPr>
          <a:xfrm>
            <a:off x="231267" y="488504"/>
            <a:ext cx="5939958" cy="601635"/>
          </a:xfrm>
          <a:prstGeom prst="rect">
            <a:avLst/>
          </a:prstGeom>
        </p:spPr>
        <p:txBody>
          <a:bodyPr vert="horz" lIns="0" tIns="0" rIns="0" bIns="0" rtlCol="0" anchor="t" anchorCtr="0">
            <a:noAutofit/>
          </a:bodyPr>
          <a:lstStyle>
            <a:lvl1pPr algn="l" defTabSz="685704" rtl="0" eaLnBrk="1" latinLnBrk="0" hangingPunct="1">
              <a:spcBef>
                <a:spcPct val="0"/>
              </a:spcBef>
              <a:buNone/>
              <a:defRPr sz="2550" b="0" kern="1200">
                <a:solidFill>
                  <a:schemeClr val="accent1"/>
                </a:solidFill>
                <a:latin typeface="+mj-lt"/>
                <a:ea typeface="+mj-ea"/>
                <a:cs typeface="+mj-cs"/>
              </a:defRPr>
            </a:lvl1pPr>
          </a:lstStyle>
          <a:p>
            <a:pPr marL="187200" lvl="1">
              <a:lnSpc>
                <a:spcPct val="110000"/>
              </a:lnSpc>
              <a:buClr>
                <a:srgbClr val="58595B"/>
              </a:buClr>
            </a:pPr>
            <a:r>
              <a:rPr lang="en-AU" sz="2400" kern="0" dirty="0">
                <a:solidFill>
                  <a:schemeClr val="bg1"/>
                </a:solidFill>
                <a:latin typeface="Roboto"/>
              </a:rPr>
              <a:t>1. Overarching framework </a:t>
            </a:r>
            <a:endParaRPr lang="en-US" sz="2400" kern="0" dirty="0">
              <a:solidFill>
                <a:schemeClr val="bg1"/>
              </a:solidFill>
              <a:latin typeface="Roboto"/>
            </a:endParaRPr>
          </a:p>
        </p:txBody>
      </p:sp>
      <p:sp>
        <p:nvSpPr>
          <p:cNvPr id="44" name="Rectangle 43"/>
          <p:cNvSpPr/>
          <p:nvPr/>
        </p:nvSpPr>
        <p:spPr>
          <a:xfrm>
            <a:off x="273897" y="962246"/>
            <a:ext cx="6156344" cy="584775"/>
          </a:xfrm>
          <a:prstGeom prst="rect">
            <a:avLst/>
          </a:prstGeom>
        </p:spPr>
        <p:txBody>
          <a:bodyPr wrap="square">
            <a:spAutoFit/>
          </a:bodyPr>
          <a:lstStyle/>
          <a:p>
            <a:pPr>
              <a:spcAft>
                <a:spcPts val="300"/>
              </a:spcAft>
              <a:tabLst>
                <a:tab pos="5781890" algn="r"/>
              </a:tabLst>
            </a:pPr>
            <a:r>
              <a:rPr lang="en-AU" sz="1600" b="1" dirty="0">
                <a:solidFill>
                  <a:srgbClr val="EB9661"/>
                </a:solidFill>
                <a:effectLst>
                  <a:outerShdw blurRad="38100" dist="38100" dir="2700000" algn="tl">
                    <a:srgbClr val="000000">
                      <a:alpha val="43137"/>
                    </a:srgbClr>
                  </a:outerShdw>
                </a:effectLst>
                <a:latin typeface="Roboto"/>
                <a:ea typeface="Times New Roman" panose="02020603050405020304" pitchFamily="18" charset="0"/>
                <a:cs typeface="Times New Roman" panose="02020603050405020304" pitchFamily="18" charset="0"/>
              </a:rPr>
              <a:t>There are key overarching framework matters that influence how we set notified prices in the draft determination. </a:t>
            </a:r>
          </a:p>
        </p:txBody>
      </p:sp>
      <p:grpSp>
        <p:nvGrpSpPr>
          <p:cNvPr id="45" name="Group 44"/>
          <p:cNvGrpSpPr/>
          <p:nvPr/>
        </p:nvGrpSpPr>
        <p:grpSpPr>
          <a:xfrm>
            <a:off x="301191" y="2343726"/>
            <a:ext cx="2796422" cy="2932156"/>
            <a:chOff x="3728922" y="3779740"/>
            <a:chExt cx="2796422" cy="2681282"/>
          </a:xfrm>
        </p:grpSpPr>
        <p:sp>
          <p:nvSpPr>
            <p:cNvPr id="46" name="Content Placeholder 3"/>
            <p:cNvSpPr txBox="1">
              <a:spLocks/>
            </p:cNvSpPr>
            <p:nvPr/>
          </p:nvSpPr>
          <p:spPr>
            <a:xfrm>
              <a:off x="4091799" y="3896784"/>
              <a:ext cx="2304256" cy="198478"/>
            </a:xfrm>
            <a:prstGeom prst="rect">
              <a:avLst/>
            </a:prstGeom>
          </p:spPr>
          <p:txBody>
            <a:bodyPr vert="horz" lIns="0" tIns="0" rIns="0" bIns="0" numCol="1" rtlCol="0">
              <a:noAutofit/>
            </a:bodyPr>
            <a:lstStyle>
              <a:lvl1pPr marL="0" indent="0" algn="l" defTabSz="685704" rtl="0" eaLnBrk="1" latinLnBrk="0" hangingPunct="1">
                <a:spcBef>
                  <a:spcPts val="900"/>
                </a:spcBef>
                <a:buClr>
                  <a:schemeClr val="tx1"/>
                </a:buClr>
                <a:buFont typeface="Arial" pitchFamily="34" charset="0"/>
                <a:buNone/>
                <a:defRPr sz="2250" kern="1200">
                  <a:solidFill>
                    <a:srgbClr val="58595B"/>
                  </a:solidFill>
                  <a:latin typeface="+mn-lt"/>
                  <a:ea typeface="+mn-ea"/>
                  <a:cs typeface="+mn-cs"/>
                </a:defRPr>
              </a:lvl1pPr>
              <a:lvl2pPr marL="0" indent="0" algn="l" defTabSz="685704" rtl="0" eaLnBrk="1" latinLnBrk="0" hangingPunct="1">
                <a:spcBef>
                  <a:spcPts val="225"/>
                </a:spcBef>
                <a:buClr>
                  <a:schemeClr val="tx1"/>
                </a:buClr>
                <a:buFont typeface="Courier New" pitchFamily="49" charset="0"/>
                <a:buNone/>
                <a:defRPr sz="1800" kern="1200">
                  <a:solidFill>
                    <a:srgbClr val="58595B"/>
                  </a:solidFill>
                  <a:latin typeface="+mn-lt"/>
                  <a:ea typeface="+mn-ea"/>
                  <a:cs typeface="+mn-cs"/>
                </a:defRPr>
              </a:lvl2pPr>
              <a:lvl3pPr marL="202472" indent="-202472" algn="l" defTabSz="685704" rtl="0" eaLnBrk="1" latinLnBrk="0" hangingPunct="1">
                <a:spcBef>
                  <a:spcPts val="150"/>
                </a:spcBef>
                <a:buClr>
                  <a:srgbClr val="58595B"/>
                </a:buClr>
                <a:buFont typeface="Arial" pitchFamily="34" charset="0"/>
                <a:buChar char="•"/>
                <a:defRPr sz="1800" kern="1200">
                  <a:solidFill>
                    <a:srgbClr val="58595B"/>
                  </a:solidFill>
                  <a:latin typeface="+mn-lt"/>
                  <a:ea typeface="+mn-ea"/>
                  <a:cs typeface="+mn-cs"/>
                </a:defRPr>
              </a:lvl3pPr>
              <a:lvl4pPr marL="404944" indent="-202472" algn="l" defTabSz="685704" rtl="0" eaLnBrk="1" latinLnBrk="0" hangingPunct="1">
                <a:spcBef>
                  <a:spcPts val="150"/>
                </a:spcBef>
                <a:buClr>
                  <a:srgbClr val="58595B"/>
                </a:buClr>
                <a:buFont typeface="Arial Narrow" pitchFamily="34" charset="0"/>
                <a:buChar char="–"/>
                <a:defRPr sz="1800" kern="1200">
                  <a:solidFill>
                    <a:srgbClr val="58595B"/>
                  </a:solidFill>
                  <a:latin typeface="+mn-lt"/>
                  <a:ea typeface="+mn-ea"/>
                  <a:cs typeface="+mn-cs"/>
                </a:defRPr>
              </a:lvl4pPr>
              <a:lvl5pPr marL="0" indent="0" algn="l" defTabSz="685704" rtl="0" eaLnBrk="1" latinLnBrk="0" hangingPunct="1">
                <a:spcBef>
                  <a:spcPts val="225"/>
                </a:spcBef>
                <a:spcAft>
                  <a:spcPts val="225"/>
                </a:spcAft>
                <a:buFont typeface="Arial" pitchFamily="34" charset="0"/>
                <a:buNone/>
                <a:defRPr sz="1050" kern="1200">
                  <a:solidFill>
                    <a:srgbClr val="58595B"/>
                  </a:solidFill>
                  <a:latin typeface="+mn-lt"/>
                  <a:ea typeface="+mn-ea"/>
                  <a:cs typeface="+mn-cs"/>
                </a:defRPr>
              </a:lvl5pPr>
              <a:lvl6pPr marL="1885687"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40"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392"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243"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400" dirty="0">
                  <a:solidFill>
                    <a:schemeClr val="bg1"/>
                  </a:solidFill>
                  <a:latin typeface="Roboto"/>
                </a:rPr>
                <a:t>Applying the government’s</a:t>
              </a:r>
              <a:endParaRPr lang="en-AU" sz="1400" dirty="0">
                <a:solidFill>
                  <a:schemeClr val="bg1"/>
                </a:solidFill>
                <a:latin typeface="Roboto"/>
              </a:endParaRPr>
            </a:p>
          </p:txBody>
        </p:sp>
        <p:sp>
          <p:nvSpPr>
            <p:cNvPr id="47" name="Content Placeholder 3"/>
            <p:cNvSpPr txBox="1">
              <a:spLocks/>
            </p:cNvSpPr>
            <p:nvPr/>
          </p:nvSpPr>
          <p:spPr>
            <a:xfrm>
              <a:off x="3803991" y="4190822"/>
              <a:ext cx="2648846" cy="377021"/>
            </a:xfrm>
            <a:prstGeom prst="rect">
              <a:avLst/>
            </a:prstGeom>
          </p:spPr>
          <p:txBody>
            <a:bodyPr vert="horz" lIns="0" tIns="0" rIns="0" bIns="0" numCol="1" rtlCol="0">
              <a:noAutofit/>
            </a:bodyPr>
            <a:lstStyle>
              <a:lvl1pPr marL="0" indent="0" algn="l" defTabSz="685754" rtl="0" eaLnBrk="1" latinLnBrk="0" hangingPunct="1">
                <a:spcBef>
                  <a:spcPts val="900"/>
                </a:spcBef>
                <a:buClr>
                  <a:schemeClr val="tx1"/>
                </a:buClr>
                <a:buFont typeface="Arial" pitchFamily="34" charset="0"/>
                <a:buNone/>
                <a:defRPr sz="2250" kern="1200">
                  <a:solidFill>
                    <a:srgbClr val="58595B"/>
                  </a:solidFill>
                  <a:latin typeface="+mn-lt"/>
                  <a:ea typeface="+mn-ea"/>
                  <a:cs typeface="+mn-cs"/>
                </a:defRPr>
              </a:lvl1pPr>
              <a:lvl2pPr marL="0" indent="0" algn="l" defTabSz="685754" rtl="0" eaLnBrk="1" latinLnBrk="0" hangingPunct="1">
                <a:spcBef>
                  <a:spcPts val="225"/>
                </a:spcBef>
                <a:buClr>
                  <a:schemeClr val="tx1"/>
                </a:buClr>
                <a:buFont typeface="Courier New" pitchFamily="49" charset="0"/>
                <a:buNone/>
                <a:defRPr sz="1800" kern="1200">
                  <a:solidFill>
                    <a:srgbClr val="58595B"/>
                  </a:solidFill>
                  <a:latin typeface="+mn-lt"/>
                  <a:ea typeface="+mn-ea"/>
                  <a:cs typeface="+mn-cs"/>
                </a:defRPr>
              </a:lvl2pPr>
              <a:lvl3pPr marL="202487" indent="-202487" algn="l" defTabSz="685754" rtl="0" eaLnBrk="1" latinLnBrk="0" hangingPunct="1">
                <a:spcBef>
                  <a:spcPts val="150"/>
                </a:spcBef>
                <a:buClr>
                  <a:srgbClr val="58595B"/>
                </a:buClr>
                <a:buFont typeface="Arial" pitchFamily="34" charset="0"/>
                <a:buChar char="•"/>
                <a:defRPr sz="1800" kern="1200">
                  <a:solidFill>
                    <a:srgbClr val="58595B"/>
                  </a:solidFill>
                  <a:latin typeface="+mn-lt"/>
                  <a:ea typeface="+mn-ea"/>
                  <a:cs typeface="+mn-cs"/>
                </a:defRPr>
              </a:lvl3pPr>
              <a:lvl4pPr marL="404973" indent="-202487" algn="l" defTabSz="685754" rtl="0" eaLnBrk="1" latinLnBrk="0" hangingPunct="1">
                <a:spcBef>
                  <a:spcPts val="150"/>
                </a:spcBef>
                <a:buClr>
                  <a:srgbClr val="58595B"/>
                </a:buClr>
                <a:buFont typeface="Arial Narrow" pitchFamily="34" charset="0"/>
                <a:buChar char="–"/>
                <a:defRPr sz="1800" kern="1200">
                  <a:solidFill>
                    <a:srgbClr val="58595B"/>
                  </a:solidFill>
                  <a:latin typeface="+mn-lt"/>
                  <a:ea typeface="+mn-ea"/>
                  <a:cs typeface="+mn-cs"/>
                </a:defRPr>
              </a:lvl4pPr>
              <a:lvl5pPr marL="0" indent="0" algn="l" defTabSz="685754" rtl="0" eaLnBrk="1" latinLnBrk="0" hangingPunct="1">
                <a:spcBef>
                  <a:spcPts val="225"/>
                </a:spcBef>
                <a:spcAft>
                  <a:spcPts val="225"/>
                </a:spcAft>
                <a:buFont typeface="Arial" pitchFamily="34" charset="0"/>
                <a:buNone/>
                <a:defRPr sz="1050" kern="1200">
                  <a:solidFill>
                    <a:srgbClr val="58595B"/>
                  </a:solidFill>
                  <a:latin typeface="+mn-lt"/>
                  <a:ea typeface="+mn-ea"/>
                  <a:cs typeface="+mn-cs"/>
                </a:defRPr>
              </a:lvl5pPr>
              <a:lvl6pPr marL="1885824" indent="-171439" algn="l" defTabSz="68575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02" indent="-171439" algn="l" defTabSz="68575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79" indent="-171439" algn="l" defTabSz="68575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55" indent="-171439" algn="l" defTabSz="685754"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ctr"/>
              <a:r>
                <a:rPr lang="en-US" sz="2400" b="1" dirty="0">
                  <a:solidFill>
                    <a:schemeClr val="bg1"/>
                  </a:solidFill>
                  <a:effectLst>
                    <a:outerShdw blurRad="38100" dist="38100" dir="2700000" algn="tl">
                      <a:srgbClr val="000000">
                        <a:alpha val="43137"/>
                      </a:srgbClr>
                    </a:outerShdw>
                  </a:effectLst>
                  <a:latin typeface="Roboto"/>
                </a:rPr>
                <a:t>Uniform Tariff Policy</a:t>
              </a:r>
              <a:endParaRPr lang="en-AU" sz="1100" b="1" dirty="0">
                <a:solidFill>
                  <a:schemeClr val="bg1"/>
                </a:solidFill>
                <a:effectLst>
                  <a:outerShdw blurRad="38100" dist="38100" dir="2700000" algn="tl">
                    <a:srgbClr val="000000">
                      <a:alpha val="43137"/>
                    </a:srgbClr>
                  </a:outerShdw>
                </a:effectLst>
                <a:latin typeface="Roboto"/>
              </a:endParaRPr>
            </a:p>
          </p:txBody>
        </p:sp>
        <p:sp>
          <p:nvSpPr>
            <p:cNvPr id="48" name="Content Placeholder 3"/>
            <p:cNvSpPr txBox="1">
              <a:spLocks/>
            </p:cNvSpPr>
            <p:nvPr/>
          </p:nvSpPr>
          <p:spPr>
            <a:xfrm>
              <a:off x="3820665" y="4927882"/>
              <a:ext cx="2597581" cy="1301026"/>
            </a:xfrm>
            <a:prstGeom prst="rect">
              <a:avLst/>
            </a:prstGeom>
          </p:spPr>
          <p:txBody>
            <a:bodyPr vert="horz" lIns="0" tIns="0" rIns="0" bIns="0" numCol="1" rtlCol="0">
              <a:noAutofit/>
            </a:bodyPr>
            <a:lstStyle>
              <a:lvl1pPr marL="0" indent="0" algn="l" defTabSz="685754" rtl="0" eaLnBrk="1" latinLnBrk="0" hangingPunct="1">
                <a:spcBef>
                  <a:spcPts val="900"/>
                </a:spcBef>
                <a:buClr>
                  <a:schemeClr val="tx1"/>
                </a:buClr>
                <a:buFont typeface="Arial" pitchFamily="34" charset="0"/>
                <a:buNone/>
                <a:defRPr sz="2250" kern="1200">
                  <a:solidFill>
                    <a:srgbClr val="58595B"/>
                  </a:solidFill>
                  <a:latin typeface="+mn-lt"/>
                  <a:ea typeface="+mn-ea"/>
                  <a:cs typeface="+mn-cs"/>
                </a:defRPr>
              </a:lvl1pPr>
              <a:lvl2pPr marL="0" indent="0" algn="l" defTabSz="685754" rtl="0" eaLnBrk="1" latinLnBrk="0" hangingPunct="1">
                <a:spcBef>
                  <a:spcPts val="225"/>
                </a:spcBef>
                <a:buClr>
                  <a:schemeClr val="tx1"/>
                </a:buClr>
                <a:buFont typeface="Courier New" pitchFamily="49" charset="0"/>
                <a:buNone/>
                <a:defRPr sz="1800" kern="1200">
                  <a:solidFill>
                    <a:srgbClr val="58595B"/>
                  </a:solidFill>
                  <a:latin typeface="+mn-lt"/>
                  <a:ea typeface="+mn-ea"/>
                  <a:cs typeface="+mn-cs"/>
                </a:defRPr>
              </a:lvl2pPr>
              <a:lvl3pPr marL="202487" indent="-202487" algn="l" defTabSz="685754" rtl="0" eaLnBrk="1" latinLnBrk="0" hangingPunct="1">
                <a:spcBef>
                  <a:spcPts val="150"/>
                </a:spcBef>
                <a:buClr>
                  <a:srgbClr val="58595B"/>
                </a:buClr>
                <a:buFont typeface="Arial" pitchFamily="34" charset="0"/>
                <a:buChar char="•"/>
                <a:defRPr sz="1800" kern="1200">
                  <a:solidFill>
                    <a:srgbClr val="58595B"/>
                  </a:solidFill>
                  <a:latin typeface="+mn-lt"/>
                  <a:ea typeface="+mn-ea"/>
                  <a:cs typeface="+mn-cs"/>
                </a:defRPr>
              </a:lvl3pPr>
              <a:lvl4pPr marL="404973" indent="-202487" algn="l" defTabSz="685754" rtl="0" eaLnBrk="1" latinLnBrk="0" hangingPunct="1">
                <a:spcBef>
                  <a:spcPts val="150"/>
                </a:spcBef>
                <a:buClr>
                  <a:srgbClr val="58595B"/>
                </a:buClr>
                <a:buFont typeface="Arial Narrow" pitchFamily="34" charset="0"/>
                <a:buChar char="–"/>
                <a:defRPr sz="1800" kern="1200">
                  <a:solidFill>
                    <a:srgbClr val="58595B"/>
                  </a:solidFill>
                  <a:latin typeface="+mn-lt"/>
                  <a:ea typeface="+mn-ea"/>
                  <a:cs typeface="+mn-cs"/>
                </a:defRPr>
              </a:lvl4pPr>
              <a:lvl5pPr marL="0" indent="0" algn="l" defTabSz="685754" rtl="0" eaLnBrk="1" latinLnBrk="0" hangingPunct="1">
                <a:spcBef>
                  <a:spcPts val="225"/>
                </a:spcBef>
                <a:spcAft>
                  <a:spcPts val="225"/>
                </a:spcAft>
                <a:buFont typeface="Arial" pitchFamily="34" charset="0"/>
                <a:buNone/>
                <a:defRPr sz="1050" kern="1200">
                  <a:solidFill>
                    <a:srgbClr val="58595B"/>
                  </a:solidFill>
                  <a:latin typeface="+mn-lt"/>
                  <a:ea typeface="+mn-ea"/>
                  <a:cs typeface="+mn-cs"/>
                </a:defRPr>
              </a:lvl5pPr>
              <a:lvl6pPr marL="1885824" indent="-171439" algn="l" defTabSz="68575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02" indent="-171439" algn="l" defTabSz="68575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79" indent="-171439" algn="l" defTabSz="68575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55" indent="-171439" algn="l" defTabSz="685754"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ctr"/>
              <a:r>
                <a:rPr lang="en-US" sz="1400" dirty="0">
                  <a:solidFill>
                    <a:schemeClr val="bg1"/>
                  </a:solidFill>
                  <a:latin typeface="Roboto"/>
                </a:rPr>
                <a:t>which provides that, </a:t>
              </a:r>
              <a:r>
                <a:rPr lang="en-US" sz="1400" b="1" dirty="0">
                  <a:solidFill>
                    <a:schemeClr val="bg1"/>
                  </a:solidFill>
                  <a:effectLst>
                    <a:outerShdw blurRad="38100" dist="38100" dir="2700000" algn="tl">
                      <a:srgbClr val="000000">
                        <a:alpha val="43137"/>
                      </a:srgbClr>
                    </a:outerShdw>
                  </a:effectLst>
                  <a:latin typeface="Roboto"/>
                </a:rPr>
                <a:t>wherever possible</a:t>
              </a:r>
              <a:r>
                <a:rPr lang="en-US" sz="1400" dirty="0">
                  <a:solidFill>
                    <a:schemeClr val="bg1"/>
                  </a:solidFill>
                  <a:latin typeface="Roboto"/>
                </a:rPr>
                <a:t>, customers of the same class </a:t>
              </a:r>
              <a:r>
                <a:rPr lang="en-US" sz="1400" b="1" dirty="0">
                  <a:solidFill>
                    <a:schemeClr val="bg1"/>
                  </a:solidFill>
                  <a:effectLst>
                    <a:outerShdw blurRad="38100" dist="38100" dir="2700000" algn="tl">
                      <a:srgbClr val="000000">
                        <a:alpha val="43137"/>
                      </a:srgbClr>
                    </a:outerShdw>
                  </a:effectLst>
                  <a:latin typeface="Roboto"/>
                </a:rPr>
                <a:t>should pay no more for their electricity</a:t>
              </a:r>
              <a:r>
                <a:rPr lang="en-US" sz="1400" dirty="0">
                  <a:solidFill>
                    <a:schemeClr val="bg1"/>
                  </a:solidFill>
                  <a:latin typeface="Roboto"/>
                </a:rPr>
                <a:t>, and should pay via</a:t>
              </a:r>
              <a:r>
                <a:rPr lang="en-US" sz="1400" b="1" dirty="0">
                  <a:solidFill>
                    <a:schemeClr val="bg1"/>
                  </a:solidFill>
                  <a:latin typeface="Roboto"/>
                </a:rPr>
                <a:t> </a:t>
              </a:r>
              <a:r>
                <a:rPr lang="en-US" sz="1400" b="1" dirty="0">
                  <a:solidFill>
                    <a:schemeClr val="bg1"/>
                  </a:solidFill>
                  <a:effectLst>
                    <a:innerShdw blurRad="63500" dist="50800" dir="13500000">
                      <a:schemeClr val="accent4">
                        <a:lumMod val="20000"/>
                        <a:lumOff val="80000"/>
                        <a:alpha val="50000"/>
                      </a:schemeClr>
                    </a:innerShdw>
                  </a:effectLst>
                  <a:latin typeface="Roboto"/>
                </a:rPr>
                <a:t>similar price structures</a:t>
              </a:r>
              <a:endParaRPr lang="en-AU" sz="1400" dirty="0">
                <a:solidFill>
                  <a:schemeClr val="bg1"/>
                </a:solidFill>
                <a:effectLst>
                  <a:outerShdw blurRad="50800" dist="50800" dir="5400000" algn="ctr" rotWithShape="0">
                    <a:schemeClr val="accent1"/>
                  </a:outerShdw>
                </a:effectLst>
                <a:latin typeface="Roboto"/>
              </a:endParaRPr>
            </a:p>
          </p:txBody>
        </p:sp>
        <p:sp>
          <p:nvSpPr>
            <p:cNvPr id="49" name="Rounded Rectangle 48"/>
            <p:cNvSpPr/>
            <p:nvPr/>
          </p:nvSpPr>
          <p:spPr>
            <a:xfrm>
              <a:off x="3728922" y="3779740"/>
              <a:ext cx="2796422" cy="2681282"/>
            </a:xfrm>
            <a:prstGeom prst="roundRect">
              <a:avLst/>
            </a:prstGeom>
            <a:noFill/>
            <a:ln w="28575" cap="flat" cmpd="sng" algn="ctr">
              <a:solidFill>
                <a:srgbClr val="EB9661"/>
              </a:solidFill>
              <a:prstDash val="solid"/>
              <a:round/>
              <a:headEnd type="none" w="med" len="med"/>
              <a:tailEnd type="none" w="med" len="med"/>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rtlCol="0" anchor="ctr"/>
            <a:lstStyle/>
            <a:p>
              <a:pPr algn="ctr"/>
              <a:endParaRPr lang="en-AU">
                <a:latin typeface="Roboto"/>
              </a:endParaRPr>
            </a:p>
          </p:txBody>
        </p:sp>
      </p:grpSp>
      <p:grpSp>
        <p:nvGrpSpPr>
          <p:cNvPr id="50" name="Group 49"/>
          <p:cNvGrpSpPr/>
          <p:nvPr/>
        </p:nvGrpSpPr>
        <p:grpSpPr>
          <a:xfrm>
            <a:off x="3682195" y="2176913"/>
            <a:ext cx="2804446" cy="3119330"/>
            <a:chOff x="252624" y="3620630"/>
            <a:chExt cx="2804446" cy="2840391"/>
          </a:xfrm>
        </p:grpSpPr>
        <p:sp>
          <p:nvSpPr>
            <p:cNvPr id="51" name="Rectangle 50"/>
            <p:cNvSpPr/>
            <p:nvPr/>
          </p:nvSpPr>
          <p:spPr>
            <a:xfrm>
              <a:off x="252624" y="3620630"/>
              <a:ext cx="2737466" cy="1614207"/>
            </a:xfrm>
            <a:prstGeom prst="rect">
              <a:avLst/>
            </a:prstGeom>
          </p:spPr>
          <p:txBody>
            <a:bodyPr wrap="square">
              <a:spAutoFit/>
            </a:bodyPr>
            <a:lstStyle/>
            <a:p>
              <a:pPr algn="ctr">
                <a:lnSpc>
                  <a:spcPts val="4500"/>
                </a:lnSpc>
              </a:pPr>
              <a:r>
                <a:rPr lang="en-AU" sz="1400" dirty="0">
                  <a:solidFill>
                    <a:schemeClr val="bg1"/>
                  </a:solidFill>
                  <a:latin typeface="Roboto"/>
                  <a:ea typeface="Times New Roman" panose="02020603050405020304" pitchFamily="18" charset="0"/>
                  <a:cs typeface="Times New Roman" panose="02020603050405020304" pitchFamily="18" charset="0"/>
                </a:rPr>
                <a:t>Continuing to use the</a:t>
              </a:r>
              <a:r>
                <a:rPr lang="en-AU" sz="3600" dirty="0">
                  <a:solidFill>
                    <a:schemeClr val="bg1"/>
                  </a:solidFill>
                  <a:latin typeface="Roboto"/>
                  <a:ea typeface="Times New Roman" panose="02020603050405020304" pitchFamily="18" charset="0"/>
                  <a:cs typeface="Times New Roman" panose="02020603050405020304" pitchFamily="18" charset="0"/>
                </a:rPr>
                <a:t> </a:t>
              </a:r>
            </a:p>
            <a:p>
              <a:pPr algn="ctr">
                <a:lnSpc>
                  <a:spcPts val="4500"/>
                </a:lnSpc>
              </a:pPr>
              <a:r>
                <a:rPr lang="en-AU" sz="3200" b="1" dirty="0">
                  <a:solidFill>
                    <a:schemeClr val="bg1"/>
                  </a:solidFill>
                  <a:effectLst>
                    <a:outerShdw blurRad="38100" dist="38100" dir="2700000" algn="tl">
                      <a:srgbClr val="000000">
                        <a:alpha val="43137"/>
                      </a:srgbClr>
                    </a:outerShdw>
                  </a:effectLst>
                  <a:latin typeface="Roboto"/>
                  <a:ea typeface="Times New Roman" panose="02020603050405020304" pitchFamily="18" charset="0"/>
                  <a:cs typeface="Times New Roman" panose="02020603050405020304" pitchFamily="18" charset="0"/>
                </a:rPr>
                <a:t> ‘N+R’ framework</a:t>
              </a:r>
              <a:endParaRPr lang="en-AU" sz="3200" dirty="0">
                <a:solidFill>
                  <a:schemeClr val="bg1"/>
                </a:solidFill>
                <a:effectLst>
                  <a:outerShdw blurRad="38100" dist="38100" dir="2700000" algn="tl">
                    <a:srgbClr val="000000">
                      <a:alpha val="43137"/>
                    </a:srgbClr>
                  </a:outerShdw>
                </a:effectLst>
                <a:latin typeface="Roboto"/>
              </a:endParaRPr>
            </a:p>
          </p:txBody>
        </p:sp>
        <p:sp>
          <p:nvSpPr>
            <p:cNvPr id="52" name="Rectangle 51"/>
            <p:cNvSpPr/>
            <p:nvPr/>
          </p:nvSpPr>
          <p:spPr>
            <a:xfrm>
              <a:off x="476275" y="5171267"/>
              <a:ext cx="2385575" cy="1169551"/>
            </a:xfrm>
            <a:prstGeom prst="rect">
              <a:avLst/>
            </a:prstGeom>
          </p:spPr>
          <p:txBody>
            <a:bodyPr wrap="square">
              <a:spAutoFit/>
            </a:bodyPr>
            <a:lstStyle/>
            <a:p>
              <a:pPr algn="ctr">
                <a:spcAft>
                  <a:spcPts val="300"/>
                </a:spcAft>
                <a:tabLst>
                  <a:tab pos="5781890" algn="r"/>
                </a:tabLst>
              </a:pPr>
              <a:r>
                <a:rPr lang="en-AU" sz="1400" dirty="0">
                  <a:solidFill>
                    <a:schemeClr val="bg1"/>
                  </a:solidFill>
                  <a:latin typeface="Roboto"/>
                  <a:ea typeface="Times New Roman" panose="02020603050405020304" pitchFamily="18" charset="0"/>
                  <a:cs typeface="Times New Roman" panose="02020603050405020304" pitchFamily="18" charset="0"/>
                </a:rPr>
                <a:t>which </a:t>
              </a:r>
              <a:r>
                <a:rPr lang="en-AU" sz="1400" b="1" dirty="0">
                  <a:solidFill>
                    <a:schemeClr val="bg1"/>
                  </a:solidFill>
                  <a:latin typeface="Roboto"/>
                  <a:ea typeface="Times New Roman" panose="02020603050405020304" pitchFamily="18" charset="0"/>
                  <a:cs typeface="Times New Roman" panose="02020603050405020304" pitchFamily="18" charset="0"/>
                </a:rPr>
                <a:t>individually c</a:t>
              </a:r>
              <a:r>
                <a:rPr lang="en-AU" sz="1400" b="1" dirty="0">
                  <a:solidFill>
                    <a:schemeClr val="bg1"/>
                  </a:solidFill>
                  <a:effectLst>
                    <a:outerShdw blurRad="38100" dist="38100" dir="2700000" algn="tl">
                      <a:srgbClr val="000000">
                        <a:alpha val="43137"/>
                      </a:srgbClr>
                    </a:outerShdw>
                  </a:effectLst>
                  <a:latin typeface="Roboto"/>
                  <a:ea typeface="Times New Roman" panose="02020603050405020304" pitchFamily="18" charset="0"/>
                  <a:cs typeface="Times New Roman" panose="02020603050405020304" pitchFamily="18" charset="0"/>
                </a:rPr>
                <a:t>alculates</a:t>
              </a:r>
              <a:r>
                <a:rPr lang="en-AU" sz="1400" b="1" dirty="0">
                  <a:solidFill>
                    <a:schemeClr val="bg1"/>
                  </a:solidFill>
                  <a:latin typeface="Roboto"/>
                  <a:ea typeface="Times New Roman" panose="02020603050405020304" pitchFamily="18" charset="0"/>
                  <a:cs typeface="Times New Roman" panose="02020603050405020304" pitchFamily="18" charset="0"/>
                </a:rPr>
                <a:t> </a:t>
              </a:r>
              <a:r>
                <a:rPr lang="en-AU" sz="1400" dirty="0">
                  <a:solidFill>
                    <a:schemeClr val="bg1"/>
                  </a:solidFill>
                  <a:latin typeface="Roboto"/>
                  <a:ea typeface="Times New Roman" panose="02020603050405020304" pitchFamily="18" charset="0"/>
                  <a:cs typeface="Times New Roman" panose="02020603050405020304" pitchFamily="18" charset="0"/>
                </a:rPr>
                <a:t>network, energy, retail and ‘other’ costs to determine prices for each tariff</a:t>
              </a:r>
            </a:p>
          </p:txBody>
        </p:sp>
        <p:sp>
          <p:nvSpPr>
            <p:cNvPr id="53" name="Rounded Rectangle 52"/>
            <p:cNvSpPr/>
            <p:nvPr/>
          </p:nvSpPr>
          <p:spPr>
            <a:xfrm>
              <a:off x="260648" y="3779739"/>
              <a:ext cx="2796422" cy="2681282"/>
            </a:xfrm>
            <a:prstGeom prst="roundRect">
              <a:avLst/>
            </a:prstGeom>
            <a:noFill/>
            <a:ln w="28575" cap="flat" cmpd="sng" algn="ctr">
              <a:solidFill>
                <a:srgbClr val="EB9661"/>
              </a:solidFill>
              <a:prstDash val="solid"/>
              <a:round/>
              <a:headEnd type="none" w="med" len="med"/>
              <a:tailEnd type="none" w="med" len="med"/>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rtlCol="0" anchor="ctr"/>
            <a:lstStyle/>
            <a:p>
              <a:pPr algn="ctr"/>
              <a:endParaRPr lang="en-AU">
                <a:latin typeface="Roboto"/>
              </a:endParaRPr>
            </a:p>
          </p:txBody>
        </p:sp>
      </p:grpSp>
      <p:sp>
        <p:nvSpPr>
          <p:cNvPr id="54" name="TextBox 53"/>
          <p:cNvSpPr txBox="1"/>
          <p:nvPr/>
        </p:nvSpPr>
        <p:spPr>
          <a:xfrm>
            <a:off x="3112478" y="3368824"/>
            <a:ext cx="292750" cy="707886"/>
          </a:xfrm>
          <a:prstGeom prst="rect">
            <a:avLst/>
          </a:prstGeom>
          <a:noFill/>
        </p:spPr>
        <p:txBody>
          <a:bodyPr wrap="square" rtlCol="0">
            <a:spAutoFit/>
          </a:bodyPr>
          <a:lstStyle/>
          <a:p>
            <a:r>
              <a:rPr lang="en-US" sz="4000" b="1" dirty="0">
                <a:solidFill>
                  <a:srgbClr val="EB9661"/>
                </a:solidFill>
                <a:effectLst>
                  <a:outerShdw blurRad="38100" dist="38100" dir="2700000" algn="tl">
                    <a:srgbClr val="000000">
                      <a:alpha val="43137"/>
                    </a:srgbClr>
                  </a:outerShdw>
                </a:effectLst>
                <a:latin typeface="Roboto"/>
              </a:rPr>
              <a:t>&amp;</a:t>
            </a:r>
            <a:endParaRPr lang="en-AU" sz="4000" b="1" dirty="0">
              <a:solidFill>
                <a:srgbClr val="EB9661"/>
              </a:solidFill>
              <a:effectLst>
                <a:outerShdw blurRad="38100" dist="38100" dir="2700000" algn="tl">
                  <a:srgbClr val="000000">
                    <a:alpha val="43137"/>
                  </a:srgbClr>
                </a:outerShdw>
              </a:effectLst>
              <a:latin typeface="Roboto"/>
            </a:endParaRPr>
          </a:p>
        </p:txBody>
      </p:sp>
      <p:sp>
        <p:nvSpPr>
          <p:cNvPr id="55" name="Folded Corner 54"/>
          <p:cNvSpPr/>
          <p:nvPr/>
        </p:nvSpPr>
        <p:spPr>
          <a:xfrm>
            <a:off x="341405" y="6380674"/>
            <a:ext cx="6145235" cy="83857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913">
              <a:latin typeface="Roboto"/>
            </a:endParaRPr>
          </a:p>
        </p:txBody>
      </p:sp>
      <p:sp>
        <p:nvSpPr>
          <p:cNvPr id="56" name="Folded Corner 55"/>
          <p:cNvSpPr/>
          <p:nvPr/>
        </p:nvSpPr>
        <p:spPr>
          <a:xfrm>
            <a:off x="324917" y="7535333"/>
            <a:ext cx="6120000" cy="870975"/>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913">
              <a:latin typeface="Roboto"/>
            </a:endParaRPr>
          </a:p>
        </p:txBody>
      </p:sp>
      <p:sp>
        <p:nvSpPr>
          <p:cNvPr id="57" name="Rectangle 56"/>
          <p:cNvSpPr/>
          <p:nvPr/>
        </p:nvSpPr>
        <p:spPr>
          <a:xfrm>
            <a:off x="380031" y="6413982"/>
            <a:ext cx="6045821" cy="812530"/>
          </a:xfrm>
          <a:prstGeom prst="rect">
            <a:avLst/>
          </a:prstGeom>
        </p:spPr>
        <p:txBody>
          <a:bodyPr wrap="square">
            <a:spAutoFit/>
          </a:bodyPr>
          <a:lstStyle/>
          <a:p>
            <a:pPr marL="0" lvl="1" algn="just" defTabSz="533400">
              <a:lnSpc>
                <a:spcPct val="90000"/>
              </a:lnSpc>
              <a:spcBef>
                <a:spcPct val="0"/>
              </a:spcBef>
              <a:spcAft>
                <a:spcPct val="15000"/>
              </a:spcAft>
            </a:pPr>
            <a:r>
              <a:rPr lang="en-US" sz="1200" b="1" dirty="0">
                <a:solidFill>
                  <a:schemeClr val="bg1"/>
                </a:solidFill>
                <a:latin typeface="Roboto"/>
              </a:rPr>
              <a:t>We have introduced optionality for ICC’s:</a:t>
            </a:r>
          </a:p>
          <a:p>
            <a:pPr marL="171450" lvl="1" indent="-171450" algn="just" defTabSz="533400">
              <a:lnSpc>
                <a:spcPct val="90000"/>
              </a:lnSpc>
              <a:spcBef>
                <a:spcPct val="0"/>
              </a:spcBef>
              <a:spcAft>
                <a:spcPct val="15000"/>
              </a:spcAft>
              <a:buFont typeface="Arial" panose="020B0604020202020204" pitchFamily="34" charset="0"/>
              <a:buChar char="•"/>
            </a:pPr>
            <a:r>
              <a:rPr lang="en-US" sz="1200" b="1" dirty="0">
                <a:solidFill>
                  <a:schemeClr val="bg1"/>
                </a:solidFill>
                <a:latin typeface="Roboto"/>
              </a:rPr>
              <a:t>a new approach where a customer’s site specific network tariff is passed through and the energy and retail costs are set by us, or</a:t>
            </a:r>
          </a:p>
          <a:p>
            <a:pPr marL="171450" lvl="1" indent="-171450" defTabSz="533400">
              <a:lnSpc>
                <a:spcPct val="90000"/>
              </a:lnSpc>
              <a:spcBef>
                <a:spcPct val="0"/>
              </a:spcBef>
              <a:spcAft>
                <a:spcPct val="15000"/>
              </a:spcAft>
              <a:buFont typeface="Arial" panose="020B0604020202020204" pitchFamily="34" charset="0"/>
              <a:buChar char="•"/>
            </a:pPr>
            <a:r>
              <a:rPr lang="en-US" sz="1200" b="1" dirty="0">
                <a:solidFill>
                  <a:schemeClr val="bg1"/>
                </a:solidFill>
                <a:latin typeface="Roboto"/>
              </a:rPr>
              <a:t>maintaining tariff 53</a:t>
            </a:r>
            <a:endParaRPr lang="en-AU" sz="1200" dirty="0">
              <a:solidFill>
                <a:schemeClr val="bg1"/>
              </a:solidFill>
            </a:endParaRPr>
          </a:p>
        </p:txBody>
      </p:sp>
      <p:sp>
        <p:nvSpPr>
          <p:cNvPr id="58" name="Rectangle 57"/>
          <p:cNvSpPr/>
          <p:nvPr/>
        </p:nvSpPr>
        <p:spPr>
          <a:xfrm>
            <a:off x="404235" y="7575245"/>
            <a:ext cx="5818956" cy="784830"/>
          </a:xfrm>
          <a:prstGeom prst="rect">
            <a:avLst/>
          </a:prstGeom>
        </p:spPr>
        <p:txBody>
          <a:bodyPr wrap="square">
            <a:spAutoFit/>
          </a:bodyPr>
          <a:lstStyle/>
          <a:p>
            <a:pPr marL="171450" lvl="1" indent="-171450" defTabSz="533400">
              <a:lnSpc>
                <a:spcPct val="90000"/>
              </a:lnSpc>
              <a:spcBef>
                <a:spcPct val="0"/>
              </a:spcBef>
              <a:spcAft>
                <a:spcPct val="15000"/>
              </a:spcAft>
              <a:buFont typeface="Arial" panose="020B0604020202020204" pitchFamily="34" charset="0"/>
              <a:buChar char="•"/>
            </a:pPr>
            <a:r>
              <a:rPr lang="en-US" sz="1200" b="1" dirty="0">
                <a:solidFill>
                  <a:schemeClr val="bg1"/>
                </a:solidFill>
                <a:latin typeface="Roboto"/>
              </a:rPr>
              <a:t>We implemented an arrangement to make flat rate retail tariffs the default for small customers.</a:t>
            </a:r>
          </a:p>
          <a:p>
            <a:pPr marL="171450" lvl="1" indent="-171450" defTabSz="533400">
              <a:lnSpc>
                <a:spcPct val="90000"/>
              </a:lnSpc>
              <a:spcBef>
                <a:spcPct val="0"/>
              </a:spcBef>
              <a:spcAft>
                <a:spcPct val="15000"/>
              </a:spcAft>
              <a:buFont typeface="Arial" panose="020B0604020202020204" pitchFamily="34" charset="0"/>
              <a:buChar char="•"/>
            </a:pPr>
            <a:r>
              <a:rPr lang="en-US" sz="1200" b="1" dirty="0">
                <a:solidFill>
                  <a:schemeClr val="bg1"/>
                </a:solidFill>
                <a:latin typeface="Roboto"/>
              </a:rPr>
              <a:t>This means, unless small customers nominate a different tariff, they will  go onto the default flat tariffs.</a:t>
            </a:r>
          </a:p>
        </p:txBody>
      </p:sp>
      <p:sp>
        <p:nvSpPr>
          <p:cNvPr id="59" name="TextBox 58"/>
          <p:cNvSpPr txBox="1"/>
          <p:nvPr/>
        </p:nvSpPr>
        <p:spPr>
          <a:xfrm>
            <a:off x="290020" y="5940563"/>
            <a:ext cx="4854067" cy="369332"/>
          </a:xfrm>
          <a:prstGeom prst="rect">
            <a:avLst/>
          </a:prstGeom>
          <a:noFill/>
        </p:spPr>
        <p:txBody>
          <a:bodyPr wrap="square" rtlCol="0">
            <a:spAutoFit/>
          </a:bodyPr>
          <a:lstStyle/>
          <a:p>
            <a:r>
              <a:rPr lang="en-US" b="1" dirty="0">
                <a:solidFill>
                  <a:srgbClr val="EB9661"/>
                </a:solidFill>
                <a:effectLst>
                  <a:outerShdw blurRad="38100" dist="38100" dir="2700000" algn="tl">
                    <a:srgbClr val="000000">
                      <a:alpha val="43137"/>
                    </a:srgbClr>
                  </a:outerShdw>
                </a:effectLst>
              </a:rPr>
              <a:t>Individually Calculated Customer (ICC) tariffs</a:t>
            </a:r>
            <a:endParaRPr lang="en-AU" b="1" dirty="0">
              <a:solidFill>
                <a:srgbClr val="EB9661"/>
              </a:solidFill>
              <a:effectLst>
                <a:outerShdw blurRad="38100" dist="38100" dir="2700000" algn="tl">
                  <a:srgbClr val="000000">
                    <a:alpha val="43137"/>
                  </a:srgbClr>
                </a:outerShdw>
              </a:effectLst>
            </a:endParaRPr>
          </a:p>
        </p:txBody>
      </p:sp>
      <p:sp>
        <p:nvSpPr>
          <p:cNvPr id="60" name="TextBox 59"/>
          <p:cNvSpPr txBox="1"/>
          <p:nvPr/>
        </p:nvSpPr>
        <p:spPr>
          <a:xfrm>
            <a:off x="233054" y="7187660"/>
            <a:ext cx="4854067" cy="369332"/>
          </a:xfrm>
          <a:prstGeom prst="rect">
            <a:avLst/>
          </a:prstGeom>
          <a:noFill/>
        </p:spPr>
        <p:txBody>
          <a:bodyPr wrap="square" rtlCol="0">
            <a:spAutoFit/>
          </a:bodyPr>
          <a:lstStyle/>
          <a:p>
            <a:r>
              <a:rPr lang="en-US" b="1" dirty="0">
                <a:solidFill>
                  <a:srgbClr val="EB9661"/>
                </a:solidFill>
                <a:effectLst>
                  <a:outerShdw blurRad="38100" dist="38100" dir="2700000" algn="tl">
                    <a:srgbClr val="000000">
                      <a:alpha val="43137"/>
                    </a:srgbClr>
                  </a:outerShdw>
                </a:effectLst>
              </a:rPr>
              <a:t>Default retail tariffs</a:t>
            </a:r>
            <a:endParaRPr lang="en-AU" b="1" dirty="0">
              <a:solidFill>
                <a:srgbClr val="EB9661"/>
              </a:solidFill>
              <a:effectLst>
                <a:outerShdw blurRad="38100" dist="38100" dir="2700000" algn="tl">
                  <a:srgbClr val="000000">
                    <a:alpha val="43137"/>
                  </a:srgbClr>
                </a:outerShdw>
              </a:effectLst>
            </a:endParaRPr>
          </a:p>
        </p:txBody>
      </p:sp>
      <p:sp>
        <p:nvSpPr>
          <p:cNvPr id="61" name="Folded Corner 40">
            <a:extLst>
              <a:ext uri="{FF2B5EF4-FFF2-40B4-BE49-F238E27FC236}">
                <a16:creationId xmlns:a16="http://schemas.microsoft.com/office/drawing/2014/main" id="{69F9B1AF-F67A-4C8A-893E-ABC9DE13374B}"/>
              </a:ext>
            </a:extLst>
          </p:cNvPr>
          <p:cNvSpPr/>
          <p:nvPr/>
        </p:nvSpPr>
        <p:spPr>
          <a:xfrm>
            <a:off x="329218" y="8707547"/>
            <a:ext cx="6120000" cy="853965"/>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dirty="0">
              <a:latin typeface="Roboto"/>
            </a:endParaRPr>
          </a:p>
        </p:txBody>
      </p:sp>
      <p:sp>
        <p:nvSpPr>
          <p:cNvPr id="62" name="Rectangle 61">
            <a:extLst>
              <a:ext uri="{FF2B5EF4-FFF2-40B4-BE49-F238E27FC236}">
                <a16:creationId xmlns:a16="http://schemas.microsoft.com/office/drawing/2014/main" id="{F3D57A22-D0D2-4C42-915D-9CDB0B834818}"/>
              </a:ext>
            </a:extLst>
          </p:cNvPr>
          <p:cNvSpPr/>
          <p:nvPr/>
        </p:nvSpPr>
        <p:spPr>
          <a:xfrm>
            <a:off x="382137" y="8730515"/>
            <a:ext cx="5796964" cy="830997"/>
          </a:xfrm>
          <a:prstGeom prst="rect">
            <a:avLst/>
          </a:prstGeom>
        </p:spPr>
        <p:txBody>
          <a:bodyPr wrap="square">
            <a:spAutoFit/>
          </a:bodyPr>
          <a:lstStyle/>
          <a:p>
            <a:pPr marL="171450" indent="-171450">
              <a:buFont typeface="Arial" panose="020B0604020202020204" pitchFamily="34" charset="0"/>
              <a:buChar char="•"/>
            </a:pPr>
            <a:r>
              <a:rPr lang="en-US" sz="1200" b="1" dirty="0">
                <a:solidFill>
                  <a:schemeClr val="bg1"/>
                </a:solidFill>
                <a:latin typeface="Roboto"/>
              </a:rPr>
              <a:t>SBS costs are included in draft notified prices.</a:t>
            </a:r>
          </a:p>
          <a:p>
            <a:pPr marL="171450" indent="-171450">
              <a:buFont typeface="Arial" panose="020B0604020202020204" pitchFamily="34" charset="0"/>
              <a:buChar char="•"/>
            </a:pPr>
            <a:r>
              <a:rPr lang="en-US" sz="1200" b="1" dirty="0">
                <a:solidFill>
                  <a:schemeClr val="bg1"/>
                </a:solidFill>
                <a:latin typeface="Roboto"/>
              </a:rPr>
              <a:t>Energy Queensland supplied the information on SBS costs.</a:t>
            </a:r>
          </a:p>
          <a:p>
            <a:pPr marL="171450" indent="-171450">
              <a:buFont typeface="Arial" panose="020B0604020202020204" pitchFamily="34" charset="0"/>
              <a:buChar char="•"/>
            </a:pPr>
            <a:r>
              <a:rPr lang="en-US" sz="1200" b="1" dirty="0">
                <a:solidFill>
                  <a:schemeClr val="bg1"/>
                </a:solidFill>
                <a:latin typeface="Roboto"/>
              </a:rPr>
              <a:t>These costs have been included in the network cost component for each applicable tariff. </a:t>
            </a:r>
            <a:endParaRPr lang="en-AU" sz="1200" b="1" dirty="0">
              <a:solidFill>
                <a:schemeClr val="bg1"/>
              </a:solidFill>
              <a:latin typeface="Roboto"/>
            </a:endParaRPr>
          </a:p>
        </p:txBody>
      </p:sp>
      <p:sp>
        <p:nvSpPr>
          <p:cNvPr id="63" name="TextBox 62">
            <a:extLst>
              <a:ext uri="{FF2B5EF4-FFF2-40B4-BE49-F238E27FC236}">
                <a16:creationId xmlns:a16="http://schemas.microsoft.com/office/drawing/2014/main" id="{68FAF3D7-B1AC-4620-B7D6-D328117B914C}"/>
              </a:ext>
            </a:extLst>
          </p:cNvPr>
          <p:cNvSpPr txBox="1"/>
          <p:nvPr/>
        </p:nvSpPr>
        <p:spPr>
          <a:xfrm>
            <a:off x="234924" y="8409038"/>
            <a:ext cx="4854067" cy="369332"/>
          </a:xfrm>
          <a:prstGeom prst="rect">
            <a:avLst/>
          </a:prstGeom>
          <a:noFill/>
        </p:spPr>
        <p:txBody>
          <a:bodyPr wrap="square" rtlCol="0">
            <a:spAutoFit/>
          </a:bodyPr>
          <a:lstStyle/>
          <a:p>
            <a:r>
              <a:rPr lang="en-US" b="1" dirty="0">
                <a:solidFill>
                  <a:srgbClr val="EB9661"/>
                </a:solidFill>
                <a:effectLst>
                  <a:outerShdw blurRad="38100" dist="38100" dir="2700000" algn="tl">
                    <a:srgbClr val="000000">
                      <a:alpha val="43137"/>
                    </a:srgbClr>
                  </a:outerShdw>
                </a:effectLst>
              </a:rPr>
              <a:t>Jurisdictional Scheme Charges (JSCs)</a:t>
            </a:r>
            <a:endParaRPr lang="en-AU" b="1" dirty="0">
              <a:solidFill>
                <a:srgbClr val="EB9661"/>
              </a:solidFill>
              <a:effectLst>
                <a:outerShdw blurRad="38100" dist="38100" dir="2700000" algn="tl">
                  <a:srgbClr val="000000">
                    <a:alpha val="43137"/>
                  </a:srgbClr>
                </a:outerShdw>
              </a:effectLst>
            </a:endParaRPr>
          </a:p>
        </p:txBody>
      </p:sp>
      <p:sp>
        <p:nvSpPr>
          <p:cNvPr id="65" name="TextBox 64"/>
          <p:cNvSpPr txBox="1"/>
          <p:nvPr/>
        </p:nvSpPr>
        <p:spPr>
          <a:xfrm>
            <a:off x="234924" y="5413963"/>
            <a:ext cx="6395463" cy="584775"/>
          </a:xfrm>
          <a:prstGeom prst="rect">
            <a:avLst/>
          </a:prstGeom>
          <a:noFill/>
        </p:spPr>
        <p:txBody>
          <a:bodyPr wrap="square" rtlCol="0">
            <a:spAutoFit/>
          </a:bodyPr>
          <a:lstStyle/>
          <a:p>
            <a:r>
              <a:rPr lang="en-AU" sz="1600" dirty="0">
                <a:solidFill>
                  <a:schemeClr val="bg1"/>
                </a:solidFill>
                <a:effectLst>
                  <a:outerShdw blurRad="38100" dist="38100" dir="2700000" algn="tl">
                    <a:srgbClr val="000000">
                      <a:alpha val="43137"/>
                    </a:srgbClr>
                  </a:outerShdw>
                </a:effectLst>
                <a:latin typeface="Roboto"/>
                <a:ea typeface="MS Gothic" panose="020B0609070205080204" pitchFamily="49" charset="-128"/>
                <a:cs typeface="Times New Roman" panose="02020603050405020304" pitchFamily="18" charset="0"/>
              </a:rPr>
              <a:t>The Minister also asked us to consider new matters affecting notified prices and tariffs:</a:t>
            </a:r>
          </a:p>
        </p:txBody>
      </p:sp>
      <p:sp>
        <p:nvSpPr>
          <p:cNvPr id="2" name="TextBox 1">
            <a:extLst>
              <a:ext uri="{FF2B5EF4-FFF2-40B4-BE49-F238E27FC236}">
                <a16:creationId xmlns:a16="http://schemas.microsoft.com/office/drawing/2014/main" id="{8FD1C02C-53EF-45C0-8E5A-398CDDF34B64}"/>
              </a:ext>
            </a:extLst>
          </p:cNvPr>
          <p:cNvSpPr txBox="1"/>
          <p:nvPr/>
        </p:nvSpPr>
        <p:spPr>
          <a:xfrm>
            <a:off x="341655" y="4875451"/>
            <a:ext cx="2743478" cy="261610"/>
          </a:xfrm>
          <a:prstGeom prst="rect">
            <a:avLst/>
          </a:prstGeom>
          <a:noFill/>
        </p:spPr>
        <p:txBody>
          <a:bodyPr wrap="square" rtlCol="0">
            <a:spAutoFit/>
          </a:bodyPr>
          <a:lstStyle/>
          <a:p>
            <a:r>
              <a:rPr lang="en-US" sz="1100" dirty="0">
                <a:solidFill>
                  <a:schemeClr val="bg1"/>
                </a:solidFill>
              </a:rPr>
              <a:t>*the price structure aspect is new this year</a:t>
            </a:r>
            <a:endParaRPr lang="en-AU" sz="1100" dirty="0">
              <a:solidFill>
                <a:schemeClr val="bg1"/>
              </a:solidFill>
            </a:endParaRPr>
          </a:p>
        </p:txBody>
      </p:sp>
    </p:spTree>
    <p:extLst>
      <p:ext uri="{BB962C8B-B14F-4D97-AF65-F5344CB8AC3E}">
        <p14:creationId xmlns:p14="http://schemas.microsoft.com/office/powerpoint/2010/main" val="3118258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8591" y="1009820"/>
            <a:ext cx="6280912" cy="937073"/>
          </a:xfrm>
        </p:spPr>
        <p:txBody>
          <a:bodyPr>
            <a:noAutofit/>
          </a:bodyPr>
          <a:lstStyle/>
          <a:p>
            <a:r>
              <a:rPr lang="en-US" sz="1800" b="1" dirty="0">
                <a:solidFill>
                  <a:srgbClr val="EB9661"/>
                </a:solidFill>
                <a:effectLst>
                  <a:outerShdw blurRad="38100" dist="38100" dir="2700000" algn="tl">
                    <a:srgbClr val="000000">
                      <a:alpha val="43137"/>
                    </a:srgbClr>
                  </a:outerShdw>
                </a:effectLst>
                <a:latin typeface="Roboto"/>
              </a:rPr>
              <a:t>Small customer flat rate tariff prices have reduced</a:t>
            </a:r>
            <a:endParaRPr lang="en-AU" sz="1800" b="1" dirty="0">
              <a:solidFill>
                <a:srgbClr val="EB9661"/>
              </a:solidFill>
              <a:effectLst>
                <a:outerShdw blurRad="38100" dist="38100" dir="2700000" algn="tl">
                  <a:srgbClr val="000000">
                    <a:alpha val="43137"/>
                  </a:srgbClr>
                </a:outerShdw>
              </a:effectLst>
              <a:latin typeface="Roboto"/>
            </a:endParaRPr>
          </a:p>
        </p:txBody>
      </p:sp>
      <p:sp>
        <p:nvSpPr>
          <p:cNvPr id="7" name="TextBox 6"/>
          <p:cNvSpPr txBox="1"/>
          <p:nvPr/>
        </p:nvSpPr>
        <p:spPr>
          <a:xfrm>
            <a:off x="312592" y="384253"/>
            <a:ext cx="6501060"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Roboto"/>
              </a:rPr>
              <a:t>2. Indicative bill impacts</a:t>
            </a:r>
            <a:endParaRPr lang="en-AU" sz="2400" dirty="0">
              <a:solidFill>
                <a:schemeClr val="bg1"/>
              </a:solidFill>
              <a:effectLst>
                <a:outerShdw blurRad="38100" dist="38100" dir="2700000" algn="tl">
                  <a:srgbClr val="000000">
                    <a:alpha val="43137"/>
                  </a:srgbClr>
                </a:outerShdw>
              </a:effectLst>
              <a:latin typeface="Roboto"/>
            </a:endParaRPr>
          </a:p>
        </p:txBody>
      </p:sp>
      <p:sp>
        <p:nvSpPr>
          <p:cNvPr id="8" name="TextBox 7"/>
          <p:cNvSpPr txBox="1"/>
          <p:nvPr/>
        </p:nvSpPr>
        <p:spPr>
          <a:xfrm>
            <a:off x="6257338" y="9422201"/>
            <a:ext cx="372165" cy="369332"/>
          </a:xfrm>
          <a:prstGeom prst="rect">
            <a:avLst/>
          </a:prstGeom>
          <a:noFill/>
        </p:spPr>
        <p:txBody>
          <a:bodyPr wrap="square" rtlCol="0">
            <a:spAutoFit/>
          </a:bodyPr>
          <a:lstStyle/>
          <a:p>
            <a:r>
              <a:rPr lang="en-US" dirty="0">
                <a:solidFill>
                  <a:schemeClr val="bg1"/>
                </a:solidFill>
              </a:rPr>
              <a:t>3</a:t>
            </a:r>
            <a:endParaRPr lang="en-AU" dirty="0">
              <a:solidFill>
                <a:schemeClr val="bg1"/>
              </a:solidFill>
            </a:endParaRPr>
          </a:p>
        </p:txBody>
      </p:sp>
      <p:cxnSp>
        <p:nvCxnSpPr>
          <p:cNvPr id="10" name="Straight Connector 9"/>
          <p:cNvCxnSpPr/>
          <p:nvPr/>
        </p:nvCxnSpPr>
        <p:spPr>
          <a:xfrm>
            <a:off x="378879" y="886624"/>
            <a:ext cx="6120000" cy="0"/>
          </a:xfrm>
          <a:prstGeom prst="line">
            <a:avLst/>
          </a:prstGeom>
          <a:ln>
            <a:solidFill>
              <a:srgbClr val="EB9661"/>
            </a:solidFill>
          </a:ln>
          <a:effectLst>
            <a:outerShdw blurRad="50800" dist="38100" dir="8100000" algn="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36" name="Straight Connector 35"/>
          <p:cNvCxnSpPr/>
          <p:nvPr/>
        </p:nvCxnSpPr>
        <p:spPr>
          <a:xfrm flipH="1" flipV="1">
            <a:off x="3429000" y="4396963"/>
            <a:ext cx="5256" cy="4608511"/>
          </a:xfrm>
          <a:prstGeom prst="line">
            <a:avLst/>
          </a:prstGeom>
          <a:ln>
            <a:solidFill>
              <a:srgbClr val="EB9661"/>
            </a:solidFill>
          </a:ln>
          <a:effectLst>
            <a:outerShdw blurRad="50800" dist="38100" dir="8100000" algn="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37" name="Straight Connector 36"/>
          <p:cNvCxnSpPr/>
          <p:nvPr/>
        </p:nvCxnSpPr>
        <p:spPr>
          <a:xfrm>
            <a:off x="369000" y="4232920"/>
            <a:ext cx="6120000" cy="0"/>
          </a:xfrm>
          <a:prstGeom prst="line">
            <a:avLst/>
          </a:prstGeom>
          <a:ln>
            <a:solidFill>
              <a:srgbClr val="EB9661"/>
            </a:solidFill>
          </a:ln>
          <a:effectLst>
            <a:outerShdw blurRad="50800" dist="38100" dir="8100000" algn="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8" name="TextBox 37"/>
          <p:cNvSpPr txBox="1"/>
          <p:nvPr/>
        </p:nvSpPr>
        <p:spPr>
          <a:xfrm>
            <a:off x="251096" y="4376936"/>
            <a:ext cx="3166899" cy="369332"/>
          </a:xfrm>
          <a:prstGeom prst="rect">
            <a:avLst/>
          </a:prstGeom>
          <a:noFill/>
        </p:spPr>
        <p:txBody>
          <a:bodyPr wrap="square" rtlCol="0">
            <a:spAutoFit/>
          </a:bodyPr>
          <a:lstStyle/>
          <a:p>
            <a:r>
              <a:rPr lang="en-US" b="1" dirty="0">
                <a:solidFill>
                  <a:srgbClr val="EB9661"/>
                </a:solidFill>
                <a:effectLst>
                  <a:outerShdw blurRad="38100" dist="38100" dir="2700000" algn="tl">
                    <a:srgbClr val="000000">
                      <a:alpha val="43137"/>
                    </a:srgbClr>
                  </a:outerShdw>
                </a:effectLst>
                <a:latin typeface="Roboto"/>
              </a:rPr>
              <a:t>Why are prices reducing?</a:t>
            </a:r>
            <a:endParaRPr lang="en-AU" b="1" dirty="0">
              <a:solidFill>
                <a:srgbClr val="EB9661"/>
              </a:solidFill>
              <a:effectLst>
                <a:outerShdw blurRad="38100" dist="38100" dir="2700000" algn="tl">
                  <a:srgbClr val="000000">
                    <a:alpha val="43137"/>
                  </a:srgbClr>
                </a:outerShdw>
              </a:effectLst>
              <a:latin typeface="Roboto"/>
            </a:endParaRPr>
          </a:p>
        </p:txBody>
      </p:sp>
      <p:sp>
        <p:nvSpPr>
          <p:cNvPr id="39" name="TextBox 38"/>
          <p:cNvSpPr txBox="1"/>
          <p:nvPr/>
        </p:nvSpPr>
        <p:spPr>
          <a:xfrm>
            <a:off x="3694084" y="4376936"/>
            <a:ext cx="2884871" cy="646331"/>
          </a:xfrm>
          <a:prstGeom prst="rect">
            <a:avLst/>
          </a:prstGeom>
          <a:noFill/>
        </p:spPr>
        <p:txBody>
          <a:bodyPr wrap="square" rtlCol="0">
            <a:spAutoFit/>
          </a:bodyPr>
          <a:lstStyle/>
          <a:p>
            <a:pPr algn="ctr"/>
            <a:r>
              <a:rPr lang="en-US" b="1" dirty="0">
                <a:solidFill>
                  <a:srgbClr val="EB9661"/>
                </a:solidFill>
                <a:effectLst>
                  <a:outerShdw blurRad="38100" dist="38100" dir="2700000" algn="tl">
                    <a:srgbClr val="000000">
                      <a:alpha val="43137"/>
                    </a:srgbClr>
                  </a:outerShdw>
                </a:effectLst>
                <a:latin typeface="Roboto"/>
              </a:rPr>
              <a:t>How will this impact my electricity bill next year?</a:t>
            </a:r>
            <a:endParaRPr lang="en-AU" b="1" dirty="0">
              <a:solidFill>
                <a:srgbClr val="EB9661"/>
              </a:solidFill>
              <a:effectLst>
                <a:outerShdw blurRad="38100" dist="38100" dir="2700000" algn="tl">
                  <a:srgbClr val="000000">
                    <a:alpha val="43137"/>
                  </a:srgbClr>
                </a:outerShdw>
              </a:effectLst>
              <a:latin typeface="Roboto"/>
            </a:endParaRPr>
          </a:p>
        </p:txBody>
      </p:sp>
      <p:pic>
        <p:nvPicPr>
          <p:cNvPr id="84" name="Picture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553" y="6033120"/>
            <a:ext cx="1172259" cy="1172259"/>
          </a:xfrm>
          <a:prstGeom prst="rect">
            <a:avLst/>
          </a:prstGeom>
          <a:effectLst>
            <a:outerShdw blurRad="50800" dist="38100" dir="2700000" algn="tl" rotWithShape="0">
              <a:prstClr val="black">
                <a:alpha val="40000"/>
              </a:prstClr>
            </a:outerShdw>
          </a:effectLst>
        </p:spPr>
      </p:pic>
      <p:sp>
        <p:nvSpPr>
          <p:cNvPr id="85" name="TextBox 84"/>
          <p:cNvSpPr txBox="1"/>
          <p:nvPr/>
        </p:nvSpPr>
        <p:spPr>
          <a:xfrm>
            <a:off x="312591" y="4736976"/>
            <a:ext cx="2917569" cy="1077218"/>
          </a:xfrm>
          <a:prstGeom prst="rect">
            <a:avLst/>
          </a:prstGeom>
          <a:noFill/>
        </p:spPr>
        <p:txBody>
          <a:bodyPr wrap="square" rtlCol="0">
            <a:spAutoFit/>
          </a:bodyPr>
          <a:lstStyle/>
          <a:p>
            <a:r>
              <a:rPr lang="en-US" sz="1600" dirty="0">
                <a:solidFill>
                  <a:schemeClr val="bg1"/>
                </a:solidFill>
                <a:latin typeface="Roboto"/>
              </a:rPr>
              <a:t>Prices are decreasing due to an expected </a:t>
            </a:r>
            <a:r>
              <a:rPr lang="en-US" sz="1600" b="1" dirty="0">
                <a:solidFill>
                  <a:schemeClr val="bg1"/>
                </a:solidFill>
                <a:effectLst>
                  <a:outerShdw blurRad="38100" dist="38100" dir="2700000" algn="tl">
                    <a:srgbClr val="000000">
                      <a:alpha val="43137"/>
                    </a:srgbClr>
                  </a:outerShdw>
                </a:effectLst>
                <a:latin typeface="Roboto"/>
              </a:rPr>
              <a:t>reduction in network and energy costs </a:t>
            </a:r>
            <a:r>
              <a:rPr lang="en-US" sz="1600" dirty="0">
                <a:solidFill>
                  <a:schemeClr val="bg1"/>
                </a:solidFill>
                <a:latin typeface="Roboto"/>
              </a:rPr>
              <a:t>for 2020–21</a:t>
            </a:r>
            <a:endParaRPr lang="en-AU" sz="1600" dirty="0">
              <a:solidFill>
                <a:schemeClr val="bg1"/>
              </a:solidFill>
              <a:latin typeface="Roboto"/>
            </a:endParaRPr>
          </a:p>
        </p:txBody>
      </p:sp>
      <p:pic>
        <p:nvPicPr>
          <p:cNvPr id="86" name="Picture 8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521" y="6033120"/>
            <a:ext cx="1201068" cy="1201068"/>
          </a:xfrm>
          <a:prstGeom prst="rect">
            <a:avLst/>
          </a:prstGeom>
          <a:effectLst>
            <a:outerShdw blurRad="50800" dist="38100" dir="2700000" algn="tl" rotWithShape="0">
              <a:prstClr val="black">
                <a:alpha val="40000"/>
              </a:prstClr>
            </a:outerShdw>
          </a:effectLst>
        </p:spPr>
      </p:pic>
      <p:cxnSp>
        <p:nvCxnSpPr>
          <p:cNvPr id="88" name="Straight Connector 87"/>
          <p:cNvCxnSpPr/>
          <p:nvPr/>
        </p:nvCxnSpPr>
        <p:spPr>
          <a:xfrm>
            <a:off x="1764430" y="7185248"/>
            <a:ext cx="8386" cy="1802159"/>
          </a:xfrm>
          <a:prstGeom prst="line">
            <a:avLst/>
          </a:prstGeom>
          <a:ln>
            <a:solidFill>
              <a:srgbClr val="EB9661"/>
            </a:solidFill>
          </a:ln>
          <a:effectLst>
            <a:outerShdw blurRad="50800" dist="38100" dir="5400000" algn="t"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pic>
        <p:nvPicPr>
          <p:cNvPr id="89" name="Picture 8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H="1" flipV="1">
            <a:off x="781648" y="7329264"/>
            <a:ext cx="434644" cy="434644"/>
          </a:xfrm>
          <a:prstGeom prst="rect">
            <a:avLst/>
          </a:prstGeom>
          <a:effectLst>
            <a:outerShdw blurRad="50800" dist="38100" dir="2700000" algn="tl" rotWithShape="0">
              <a:prstClr val="black">
                <a:alpha val="40000"/>
              </a:prstClr>
            </a:outerShdw>
          </a:effectLst>
        </p:spPr>
      </p:pic>
      <p:sp>
        <p:nvSpPr>
          <p:cNvPr id="48" name="TextBox 47"/>
          <p:cNvSpPr txBox="1"/>
          <p:nvPr/>
        </p:nvSpPr>
        <p:spPr>
          <a:xfrm>
            <a:off x="1876885" y="7977336"/>
            <a:ext cx="1415412" cy="1015663"/>
          </a:xfrm>
          <a:prstGeom prst="rect">
            <a:avLst/>
          </a:prstGeom>
          <a:noFill/>
        </p:spPr>
        <p:txBody>
          <a:bodyPr wrap="square" rtlCol="0">
            <a:spAutoFit/>
          </a:bodyPr>
          <a:lstStyle/>
          <a:p>
            <a:pPr algn="ctr"/>
            <a:r>
              <a:rPr lang="en-US" sz="2000" b="1" dirty="0">
                <a:solidFill>
                  <a:schemeClr val="bg1"/>
                </a:solidFill>
                <a:latin typeface="Roboto"/>
              </a:rPr>
              <a:t>5.8% lower </a:t>
            </a:r>
            <a:r>
              <a:rPr lang="en-US" sz="2000" dirty="0">
                <a:solidFill>
                  <a:schemeClr val="bg1"/>
                </a:solidFill>
                <a:latin typeface="Roboto"/>
              </a:rPr>
              <a:t>than last year</a:t>
            </a:r>
            <a:endParaRPr lang="en-AU" sz="2000" dirty="0">
              <a:solidFill>
                <a:schemeClr val="bg1"/>
              </a:solidFill>
              <a:latin typeface="Roboto"/>
            </a:endParaRPr>
          </a:p>
        </p:txBody>
      </p:sp>
      <p:sp>
        <p:nvSpPr>
          <p:cNvPr id="49" name="TextBox 48"/>
          <p:cNvSpPr txBox="1"/>
          <p:nvPr/>
        </p:nvSpPr>
        <p:spPr>
          <a:xfrm>
            <a:off x="-12052" y="7989811"/>
            <a:ext cx="1820586" cy="1015663"/>
          </a:xfrm>
          <a:prstGeom prst="rect">
            <a:avLst/>
          </a:prstGeom>
          <a:noFill/>
        </p:spPr>
        <p:txBody>
          <a:bodyPr wrap="square" rtlCol="0">
            <a:spAutoFit/>
          </a:bodyPr>
          <a:lstStyle/>
          <a:p>
            <a:pPr algn="ctr"/>
            <a:r>
              <a:rPr lang="en-US" sz="2000" b="1" dirty="0">
                <a:solidFill>
                  <a:schemeClr val="bg1"/>
                </a:solidFill>
                <a:latin typeface="Roboto"/>
              </a:rPr>
              <a:t>6.2%–7.2% lower</a:t>
            </a:r>
            <a:r>
              <a:rPr lang="en-US" sz="2000" dirty="0">
                <a:solidFill>
                  <a:schemeClr val="bg1"/>
                </a:solidFill>
                <a:latin typeface="Roboto"/>
              </a:rPr>
              <a:t> than last year</a:t>
            </a:r>
            <a:endParaRPr lang="en-AU" sz="2000" dirty="0">
              <a:solidFill>
                <a:schemeClr val="bg1"/>
              </a:solidFill>
              <a:latin typeface="Roboto"/>
            </a:endParaRPr>
          </a:p>
        </p:txBody>
      </p:sp>
      <p:sp>
        <p:nvSpPr>
          <p:cNvPr id="51" name="TextBox 50"/>
          <p:cNvSpPr txBox="1"/>
          <p:nvPr/>
        </p:nvSpPr>
        <p:spPr>
          <a:xfrm>
            <a:off x="3556450" y="8121352"/>
            <a:ext cx="1656857" cy="954107"/>
          </a:xfrm>
          <a:prstGeom prst="rect">
            <a:avLst/>
          </a:prstGeom>
          <a:noFill/>
        </p:spPr>
        <p:txBody>
          <a:bodyPr wrap="square" rtlCol="0">
            <a:spAutoFit/>
          </a:bodyPr>
          <a:lstStyle/>
          <a:p>
            <a:pPr algn="ctr"/>
            <a:r>
              <a:rPr lang="en-US" sz="2000" b="1" dirty="0">
                <a:solidFill>
                  <a:schemeClr val="bg1"/>
                </a:solidFill>
                <a:latin typeface="Roboto"/>
              </a:rPr>
              <a:t>down from $1,420 </a:t>
            </a:r>
          </a:p>
          <a:p>
            <a:pPr algn="ctr"/>
            <a:r>
              <a:rPr lang="en-US" sz="1600" dirty="0">
                <a:solidFill>
                  <a:schemeClr val="bg1"/>
                </a:solidFill>
                <a:latin typeface="Roboto"/>
              </a:rPr>
              <a:t>last year</a:t>
            </a:r>
            <a:endParaRPr lang="en-AU" sz="1600" dirty="0">
              <a:solidFill>
                <a:schemeClr val="bg1"/>
              </a:solidFill>
              <a:latin typeface="Roboto"/>
            </a:endParaRPr>
          </a:p>
        </p:txBody>
      </p:sp>
      <p:sp>
        <p:nvSpPr>
          <p:cNvPr id="52" name="Rectangle 51"/>
          <p:cNvSpPr/>
          <p:nvPr/>
        </p:nvSpPr>
        <p:spPr>
          <a:xfrm>
            <a:off x="3750589" y="5169024"/>
            <a:ext cx="1004584" cy="480533"/>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Tariff 11</a:t>
            </a:r>
            <a:endParaRPr lang="en-AU" b="1" dirty="0">
              <a:effectLst>
                <a:outerShdw blurRad="38100" dist="38100" dir="2700000" algn="tl">
                  <a:srgbClr val="000000">
                    <a:alpha val="43137"/>
                  </a:srgbClr>
                </a:outerShdw>
              </a:effectLst>
            </a:endParaRPr>
          </a:p>
        </p:txBody>
      </p:sp>
      <p:sp>
        <p:nvSpPr>
          <p:cNvPr id="53" name="Rectangle 52"/>
          <p:cNvSpPr/>
          <p:nvPr/>
        </p:nvSpPr>
        <p:spPr>
          <a:xfrm>
            <a:off x="5442935" y="5169024"/>
            <a:ext cx="1017480" cy="46019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Tariff 20</a:t>
            </a:r>
            <a:endParaRPr lang="en-AU" b="1" dirty="0">
              <a:effectLst>
                <a:outerShdw blurRad="38100" dist="38100" dir="2700000" algn="tl">
                  <a:srgbClr val="000000">
                    <a:alpha val="43137"/>
                  </a:srgbClr>
                </a:outerShdw>
              </a:effectLst>
            </a:endParaRPr>
          </a:p>
        </p:txBody>
      </p:sp>
      <p:cxnSp>
        <p:nvCxnSpPr>
          <p:cNvPr id="96" name="Straight Connector 95"/>
          <p:cNvCxnSpPr/>
          <p:nvPr/>
        </p:nvCxnSpPr>
        <p:spPr>
          <a:xfrm>
            <a:off x="5132327" y="6157309"/>
            <a:ext cx="8386" cy="1802159"/>
          </a:xfrm>
          <a:prstGeom prst="line">
            <a:avLst/>
          </a:prstGeom>
          <a:ln>
            <a:solidFill>
              <a:srgbClr val="EB9661"/>
            </a:solidFill>
          </a:ln>
          <a:effectLst>
            <a:outerShdw blurRad="50800" dist="38100" dir="5400000" algn="t"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8601" y="6947955"/>
            <a:ext cx="1173397" cy="1173397"/>
          </a:xfrm>
          <a:prstGeom prst="rect">
            <a:avLst/>
          </a:prstGeom>
          <a:effectLst>
            <a:outerShdw blurRad="50800" dist="38100" dir="5400000" algn="t" rotWithShape="0">
              <a:prstClr val="black">
                <a:alpha val="40000"/>
              </a:prstClr>
            </a:outerShdw>
          </a:effectLst>
        </p:spPr>
      </p:pic>
      <p:sp>
        <p:nvSpPr>
          <p:cNvPr id="98" name="TextBox 97"/>
          <p:cNvSpPr txBox="1"/>
          <p:nvPr/>
        </p:nvSpPr>
        <p:spPr>
          <a:xfrm>
            <a:off x="3396899" y="5700567"/>
            <a:ext cx="1656857" cy="1508105"/>
          </a:xfrm>
          <a:prstGeom prst="rect">
            <a:avLst/>
          </a:prstGeom>
          <a:noFill/>
        </p:spPr>
        <p:txBody>
          <a:bodyPr wrap="square" rtlCol="0">
            <a:spAutoFit/>
          </a:bodyPr>
          <a:lstStyle/>
          <a:p>
            <a:pPr algn="ctr"/>
            <a:r>
              <a:rPr lang="en-US" sz="2000" b="1" dirty="0">
                <a:solidFill>
                  <a:schemeClr val="bg1"/>
                </a:solidFill>
                <a:latin typeface="Roboto"/>
              </a:rPr>
              <a:t> 5.3% lower</a:t>
            </a:r>
          </a:p>
          <a:p>
            <a:pPr algn="ctr"/>
            <a:endParaRPr lang="en-US" sz="2000" b="1" dirty="0">
              <a:solidFill>
                <a:schemeClr val="bg1"/>
              </a:solidFill>
              <a:latin typeface="Roboto"/>
            </a:endParaRPr>
          </a:p>
          <a:p>
            <a:pPr algn="ctr"/>
            <a:r>
              <a:rPr lang="en-US" sz="3200" b="1" dirty="0">
                <a:solidFill>
                  <a:schemeClr val="bg1"/>
                </a:solidFill>
                <a:latin typeface="Roboto"/>
              </a:rPr>
              <a:t>$1,345 </a:t>
            </a:r>
            <a:endParaRPr lang="en-US" sz="2000" b="1" dirty="0">
              <a:solidFill>
                <a:schemeClr val="bg1"/>
              </a:solidFill>
              <a:latin typeface="Roboto"/>
            </a:endParaRPr>
          </a:p>
          <a:p>
            <a:pPr algn="ctr"/>
            <a:r>
              <a:rPr lang="en-US" sz="2000" dirty="0">
                <a:solidFill>
                  <a:schemeClr val="bg1"/>
                </a:solidFill>
                <a:latin typeface="Roboto"/>
              </a:rPr>
              <a:t>   </a:t>
            </a:r>
            <a:endParaRPr lang="en-AU" sz="2000" dirty="0">
              <a:solidFill>
                <a:schemeClr val="bg1"/>
              </a:solidFill>
              <a:latin typeface="Roboto"/>
            </a:endParaRPr>
          </a:p>
        </p:txBody>
      </p:sp>
      <p:sp>
        <p:nvSpPr>
          <p:cNvPr id="99" name="TextBox 98"/>
          <p:cNvSpPr txBox="1"/>
          <p:nvPr/>
        </p:nvSpPr>
        <p:spPr>
          <a:xfrm>
            <a:off x="5165264" y="8121352"/>
            <a:ext cx="1656857" cy="954107"/>
          </a:xfrm>
          <a:prstGeom prst="rect">
            <a:avLst/>
          </a:prstGeom>
          <a:noFill/>
        </p:spPr>
        <p:txBody>
          <a:bodyPr wrap="square" rtlCol="0">
            <a:spAutoFit/>
          </a:bodyPr>
          <a:lstStyle/>
          <a:p>
            <a:pPr algn="ctr"/>
            <a:r>
              <a:rPr lang="en-US" sz="2000" b="1" dirty="0">
                <a:solidFill>
                  <a:schemeClr val="bg1"/>
                </a:solidFill>
                <a:latin typeface="Roboto"/>
              </a:rPr>
              <a:t>down from $2,338 </a:t>
            </a:r>
          </a:p>
          <a:p>
            <a:pPr algn="ctr"/>
            <a:r>
              <a:rPr lang="en-US" sz="1600" dirty="0">
                <a:solidFill>
                  <a:schemeClr val="bg1"/>
                </a:solidFill>
                <a:latin typeface="Roboto"/>
              </a:rPr>
              <a:t>last year</a:t>
            </a:r>
            <a:endParaRPr lang="en-AU" sz="1600" dirty="0">
              <a:solidFill>
                <a:schemeClr val="bg1"/>
              </a:solidFill>
              <a:latin typeface="Roboto"/>
            </a:endParaRPr>
          </a:p>
        </p:txBody>
      </p:sp>
      <p:pic>
        <p:nvPicPr>
          <p:cNvPr id="100" name="Picture 9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1042" y="6963893"/>
            <a:ext cx="1157459" cy="1157459"/>
          </a:xfrm>
          <a:prstGeom prst="rect">
            <a:avLst/>
          </a:prstGeom>
          <a:effectLst>
            <a:outerShdw blurRad="50800" dist="38100" dir="5400000" algn="t" rotWithShape="0">
              <a:prstClr val="black">
                <a:alpha val="40000"/>
              </a:prstClr>
            </a:outerShdw>
          </a:effectLst>
        </p:spPr>
      </p:pic>
      <p:sp>
        <p:nvSpPr>
          <p:cNvPr id="101" name="TextBox 100"/>
          <p:cNvSpPr txBox="1"/>
          <p:nvPr/>
        </p:nvSpPr>
        <p:spPr>
          <a:xfrm>
            <a:off x="5123246" y="5697274"/>
            <a:ext cx="1656857" cy="1508105"/>
          </a:xfrm>
          <a:prstGeom prst="rect">
            <a:avLst/>
          </a:prstGeom>
          <a:noFill/>
        </p:spPr>
        <p:txBody>
          <a:bodyPr wrap="square" rtlCol="0">
            <a:spAutoFit/>
          </a:bodyPr>
          <a:lstStyle/>
          <a:p>
            <a:pPr algn="ctr"/>
            <a:r>
              <a:rPr lang="en-US" sz="2000" b="1" dirty="0">
                <a:solidFill>
                  <a:schemeClr val="bg1"/>
                </a:solidFill>
                <a:latin typeface="Roboto"/>
              </a:rPr>
              <a:t> 5% lower</a:t>
            </a:r>
          </a:p>
          <a:p>
            <a:pPr algn="ctr"/>
            <a:endParaRPr lang="en-US" sz="2000" b="1" dirty="0">
              <a:solidFill>
                <a:schemeClr val="bg1"/>
              </a:solidFill>
              <a:latin typeface="Roboto"/>
            </a:endParaRPr>
          </a:p>
          <a:p>
            <a:pPr algn="ctr"/>
            <a:r>
              <a:rPr lang="en-US" sz="3200" b="1" dirty="0">
                <a:solidFill>
                  <a:schemeClr val="bg1"/>
                </a:solidFill>
                <a:latin typeface="Roboto"/>
              </a:rPr>
              <a:t>$2,222 </a:t>
            </a:r>
            <a:endParaRPr lang="en-US" sz="2000" b="1" dirty="0">
              <a:solidFill>
                <a:schemeClr val="bg1"/>
              </a:solidFill>
              <a:latin typeface="Roboto"/>
            </a:endParaRPr>
          </a:p>
          <a:p>
            <a:pPr algn="ctr"/>
            <a:r>
              <a:rPr lang="en-US" sz="2000" dirty="0">
                <a:solidFill>
                  <a:schemeClr val="bg1"/>
                </a:solidFill>
                <a:latin typeface="Roboto"/>
              </a:rPr>
              <a:t>  </a:t>
            </a:r>
            <a:endParaRPr lang="en-AU" sz="2000" dirty="0">
              <a:solidFill>
                <a:schemeClr val="bg1"/>
              </a:solidFill>
              <a:latin typeface="Roboto"/>
            </a:endParaRPr>
          </a:p>
        </p:txBody>
      </p:sp>
      <p:pic>
        <p:nvPicPr>
          <p:cNvPr id="110" name="Picture 10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H="1" flipV="1">
            <a:off x="2299973" y="7329264"/>
            <a:ext cx="434644" cy="434644"/>
          </a:xfrm>
          <a:prstGeom prst="rect">
            <a:avLst/>
          </a:prstGeom>
          <a:effectLst>
            <a:outerShdw blurRad="50800" dist="38100" dir="2700000" algn="tl" rotWithShape="0">
              <a:prstClr val="black">
                <a:alpha val="40000"/>
              </a:prstClr>
            </a:outerShdw>
          </a:effectLst>
        </p:spPr>
      </p:pic>
      <p:grpSp>
        <p:nvGrpSpPr>
          <p:cNvPr id="2" name="Group 1"/>
          <p:cNvGrpSpPr/>
          <p:nvPr/>
        </p:nvGrpSpPr>
        <p:grpSpPr>
          <a:xfrm>
            <a:off x="440042" y="1425774"/>
            <a:ext cx="5842628" cy="2629322"/>
            <a:chOff x="404521" y="1556346"/>
            <a:chExt cx="5842628" cy="2629322"/>
          </a:xfrm>
        </p:grpSpPr>
        <p:sp>
          <p:nvSpPr>
            <p:cNvPr id="40" name="Rectangle 39"/>
            <p:cNvSpPr/>
            <p:nvPr/>
          </p:nvSpPr>
          <p:spPr>
            <a:xfrm>
              <a:off x="430635" y="2185568"/>
              <a:ext cx="1004584" cy="480533"/>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Tariff 11</a:t>
              </a:r>
              <a:endParaRPr lang="en-AU" b="1" dirty="0">
                <a:effectLst>
                  <a:outerShdw blurRad="38100" dist="38100" dir="2700000" algn="tl">
                    <a:srgbClr val="000000">
                      <a:alpha val="43137"/>
                    </a:srgbClr>
                  </a:outerShdw>
                </a:effectLst>
              </a:endParaRPr>
            </a:p>
          </p:txBody>
        </p:sp>
        <p:sp>
          <p:nvSpPr>
            <p:cNvPr id="41" name="Rectangle 40"/>
            <p:cNvSpPr/>
            <p:nvPr/>
          </p:nvSpPr>
          <p:spPr>
            <a:xfrm>
              <a:off x="404521" y="3449974"/>
              <a:ext cx="1017480" cy="46019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Tariff 20</a:t>
              </a:r>
              <a:endParaRPr lang="en-AU" b="1" dirty="0">
                <a:effectLst>
                  <a:outerShdw blurRad="38100" dist="38100" dir="2700000" algn="tl">
                    <a:srgbClr val="000000">
                      <a:alpha val="43137"/>
                    </a:srgbClr>
                  </a:outerShdw>
                </a:effectLst>
              </a:endParaRPr>
            </a:p>
          </p:txBody>
        </p:sp>
        <p:grpSp>
          <p:nvGrpSpPr>
            <p:cNvPr id="17" name="Group 16"/>
            <p:cNvGrpSpPr/>
            <p:nvPr/>
          </p:nvGrpSpPr>
          <p:grpSpPr>
            <a:xfrm>
              <a:off x="1628800" y="1584931"/>
              <a:ext cx="1524184" cy="2595881"/>
              <a:chOff x="1545597" y="1582236"/>
              <a:chExt cx="1524184" cy="2595881"/>
            </a:xfrm>
          </p:grpSpPr>
          <p:sp>
            <p:nvSpPr>
              <p:cNvPr id="42" name="Rectangle 41"/>
              <p:cNvSpPr/>
              <p:nvPr/>
            </p:nvSpPr>
            <p:spPr>
              <a:xfrm>
                <a:off x="1545597" y="1582236"/>
                <a:ext cx="1524184" cy="307373"/>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2019–20</a:t>
                </a:r>
                <a:endParaRPr lang="en-AU" b="1" dirty="0">
                  <a:effectLst>
                    <a:outerShdw blurRad="38100" dist="38100" dir="2700000" algn="tl">
                      <a:srgbClr val="000000">
                        <a:alpha val="43137"/>
                      </a:srgbClr>
                    </a:outerShdw>
                  </a:effectLst>
                </a:endParaRPr>
              </a:p>
            </p:txBody>
          </p:sp>
          <p:sp>
            <p:nvSpPr>
              <p:cNvPr id="43" name="Rectangle 42"/>
              <p:cNvSpPr/>
              <p:nvPr/>
            </p:nvSpPr>
            <p:spPr>
              <a:xfrm>
                <a:off x="1608241" y="3717919"/>
                <a:ext cx="1385752" cy="46019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effectLst>
                      <a:outerShdw blurRad="38100" dist="38100" dir="2700000" algn="tl">
                        <a:srgbClr val="000000">
                          <a:alpha val="43137"/>
                        </a:srgbClr>
                      </a:outerShdw>
                    </a:effectLst>
                  </a:rPr>
                  <a:t>24.432 c/kWh</a:t>
                </a:r>
                <a:endParaRPr lang="en-AU" sz="1600" b="1" dirty="0">
                  <a:effectLst>
                    <a:outerShdw blurRad="38100" dist="38100" dir="2700000" algn="tl">
                      <a:srgbClr val="000000">
                        <a:alpha val="43137"/>
                      </a:srgbClr>
                    </a:outerShdw>
                  </a:effectLst>
                </a:endParaRPr>
              </a:p>
            </p:txBody>
          </p:sp>
          <p:sp>
            <p:nvSpPr>
              <p:cNvPr id="44" name="Rectangle 43"/>
              <p:cNvSpPr/>
              <p:nvPr/>
            </p:nvSpPr>
            <p:spPr>
              <a:xfrm>
                <a:off x="1617741" y="3211700"/>
                <a:ext cx="1379211" cy="46019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effectLst>
                      <a:outerShdw blurRad="38100" dist="38100" dir="2700000" algn="tl">
                        <a:srgbClr val="000000">
                          <a:alpha val="43137"/>
                        </a:srgbClr>
                      </a:outerShdw>
                    </a:effectLst>
                  </a:rPr>
                  <a:t>124.936 c/day</a:t>
                </a:r>
                <a:endParaRPr lang="en-AU" sz="1600" b="1" dirty="0">
                  <a:effectLst>
                    <a:outerShdw blurRad="38100" dist="38100" dir="2700000" algn="tl">
                      <a:srgbClr val="000000">
                        <a:alpha val="43137"/>
                      </a:srgbClr>
                    </a:outerShdw>
                  </a:effectLst>
                </a:endParaRPr>
              </a:p>
            </p:txBody>
          </p:sp>
          <p:sp>
            <p:nvSpPr>
              <p:cNvPr id="45" name="Rectangle 44"/>
              <p:cNvSpPr/>
              <p:nvPr/>
            </p:nvSpPr>
            <p:spPr>
              <a:xfrm>
                <a:off x="1631557" y="2487365"/>
                <a:ext cx="1369699" cy="46019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effectLst>
                      <a:outerShdw blurRad="38100" dist="38100" dir="2700000" algn="tl">
                        <a:srgbClr val="000000">
                          <a:alpha val="43137"/>
                        </a:srgbClr>
                      </a:outerShdw>
                    </a:effectLst>
                  </a:rPr>
                  <a:t>23.661 c/kWh</a:t>
                </a:r>
                <a:endParaRPr lang="en-AU" sz="1600" b="1" dirty="0">
                  <a:effectLst>
                    <a:outerShdw blurRad="38100" dist="38100" dir="2700000" algn="tl">
                      <a:srgbClr val="000000">
                        <a:alpha val="43137"/>
                      </a:srgbClr>
                    </a:outerShdw>
                  </a:effectLst>
                </a:endParaRPr>
              </a:p>
            </p:txBody>
          </p:sp>
          <p:sp>
            <p:nvSpPr>
              <p:cNvPr id="46" name="Rectangle 45"/>
              <p:cNvSpPr/>
              <p:nvPr/>
            </p:nvSpPr>
            <p:spPr>
              <a:xfrm>
                <a:off x="1631556" y="1981145"/>
                <a:ext cx="1363925" cy="46019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effectLst>
                      <a:outerShdw blurRad="38100" dist="38100" dir="2700000" algn="tl">
                        <a:srgbClr val="000000">
                          <a:alpha val="43137"/>
                        </a:srgbClr>
                      </a:outerShdw>
                    </a:effectLst>
                  </a:rPr>
                  <a:t>90.345 c/day</a:t>
                </a:r>
                <a:endParaRPr lang="en-AU" sz="1600" b="1" dirty="0">
                  <a:effectLst>
                    <a:outerShdw blurRad="38100" dist="38100" dir="2700000" algn="tl">
                      <a:srgbClr val="000000">
                        <a:alpha val="43137"/>
                      </a:srgbClr>
                    </a:outerShdw>
                  </a:effectLst>
                </a:endParaRPr>
              </a:p>
            </p:txBody>
          </p:sp>
        </p:grpSp>
        <p:sp>
          <p:nvSpPr>
            <p:cNvPr id="62" name="Rectangle 61"/>
            <p:cNvSpPr/>
            <p:nvPr/>
          </p:nvSpPr>
          <p:spPr>
            <a:xfrm>
              <a:off x="4719652" y="1556346"/>
              <a:ext cx="1527497" cy="307373"/>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2020–21 draft</a:t>
              </a:r>
              <a:endParaRPr lang="en-AU" b="1" dirty="0">
                <a:effectLst>
                  <a:outerShdw blurRad="38100" dist="38100" dir="2700000" algn="tl">
                    <a:srgbClr val="000000">
                      <a:alpha val="43137"/>
                    </a:srgbClr>
                  </a:outerShdw>
                </a:effectLst>
              </a:endParaRPr>
            </a:p>
          </p:txBody>
        </p:sp>
        <p:grpSp>
          <p:nvGrpSpPr>
            <p:cNvPr id="15" name="Group 14"/>
            <p:cNvGrpSpPr/>
            <p:nvPr/>
          </p:nvGrpSpPr>
          <p:grpSpPr>
            <a:xfrm>
              <a:off x="3173512" y="1982999"/>
              <a:ext cx="1372095" cy="2202669"/>
              <a:chOff x="3470996" y="1990645"/>
              <a:chExt cx="1372095" cy="2202669"/>
            </a:xfrm>
          </p:grpSpPr>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flipV="1">
                <a:off x="4441330" y="2050457"/>
                <a:ext cx="399485" cy="399485"/>
              </a:xfrm>
              <a:prstGeom prst="rect">
                <a:avLst/>
              </a:prstGeom>
            </p:spPr>
          </p:pic>
          <p:sp>
            <p:nvSpPr>
              <p:cNvPr id="14" name="TextBox 13"/>
              <p:cNvSpPr txBox="1"/>
              <p:nvPr/>
            </p:nvSpPr>
            <p:spPr>
              <a:xfrm>
                <a:off x="3482789" y="1990645"/>
                <a:ext cx="885186"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latin typeface="Roboto"/>
                  </a:rPr>
                  <a:t>6.7% </a:t>
                </a:r>
                <a:endParaRPr lang="en-AU" sz="2400" b="1" dirty="0">
                  <a:solidFill>
                    <a:schemeClr val="bg1"/>
                  </a:solidFill>
                  <a:effectLst>
                    <a:outerShdw blurRad="38100" dist="38100" dir="2700000" algn="tl">
                      <a:srgbClr val="000000">
                        <a:alpha val="43137"/>
                      </a:srgbClr>
                    </a:outerShdw>
                  </a:effectLst>
                  <a:latin typeface="Roboto"/>
                </a:endParaRPr>
              </a:p>
            </p:txBody>
          </p:sp>
          <p:pic>
            <p:nvPicPr>
              <p:cNvPr id="90" name="Picture 8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V="1">
                <a:off x="4441330" y="2561745"/>
                <a:ext cx="399485" cy="399485"/>
              </a:xfrm>
              <a:prstGeom prst="rect">
                <a:avLst/>
              </a:prstGeom>
            </p:spPr>
          </p:pic>
          <p:sp>
            <p:nvSpPr>
              <p:cNvPr id="91" name="TextBox 90"/>
              <p:cNvSpPr txBox="1"/>
              <p:nvPr/>
            </p:nvSpPr>
            <p:spPr>
              <a:xfrm>
                <a:off x="3470996" y="2499079"/>
                <a:ext cx="885186"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latin typeface="Roboto"/>
                  </a:rPr>
                  <a:t>4.8% </a:t>
                </a:r>
                <a:endParaRPr lang="en-AU" sz="2400" b="1" dirty="0">
                  <a:solidFill>
                    <a:schemeClr val="bg1"/>
                  </a:solidFill>
                  <a:effectLst>
                    <a:outerShdw blurRad="38100" dist="38100" dir="2700000" algn="tl">
                      <a:srgbClr val="000000">
                        <a:alpha val="43137"/>
                      </a:srgbClr>
                    </a:outerShdw>
                  </a:effectLst>
                  <a:latin typeface="Roboto"/>
                </a:endParaRPr>
              </a:p>
            </p:txBody>
          </p:sp>
          <p:pic>
            <p:nvPicPr>
              <p:cNvPr id="92" name="Picture 9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V="1">
                <a:off x="4443606" y="3284362"/>
                <a:ext cx="399485" cy="399485"/>
              </a:xfrm>
              <a:prstGeom prst="rect">
                <a:avLst/>
              </a:prstGeom>
            </p:spPr>
          </p:pic>
          <p:sp>
            <p:nvSpPr>
              <p:cNvPr id="93" name="TextBox 92"/>
              <p:cNvSpPr txBox="1"/>
              <p:nvPr/>
            </p:nvSpPr>
            <p:spPr>
              <a:xfrm>
                <a:off x="3492123" y="3234142"/>
                <a:ext cx="949599"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latin typeface="Roboto"/>
                  </a:rPr>
                  <a:t>5.2% </a:t>
                </a:r>
                <a:endParaRPr lang="en-AU" sz="2400" b="1" dirty="0">
                  <a:solidFill>
                    <a:schemeClr val="bg1"/>
                  </a:solidFill>
                  <a:effectLst>
                    <a:outerShdw blurRad="38100" dist="38100" dir="2700000" algn="tl">
                      <a:srgbClr val="000000">
                        <a:alpha val="43137"/>
                      </a:srgbClr>
                    </a:outerShdw>
                  </a:effectLst>
                  <a:latin typeface="Roboto"/>
                </a:endParaRPr>
              </a:p>
            </p:txBody>
          </p:sp>
          <p:pic>
            <p:nvPicPr>
              <p:cNvPr id="94" name="Picture 9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V="1">
                <a:off x="4441330" y="3781869"/>
                <a:ext cx="399485" cy="399485"/>
              </a:xfrm>
              <a:prstGeom prst="rect">
                <a:avLst/>
              </a:prstGeom>
            </p:spPr>
          </p:pic>
          <p:sp>
            <p:nvSpPr>
              <p:cNvPr id="95" name="TextBox 94"/>
              <p:cNvSpPr txBox="1"/>
              <p:nvPr/>
            </p:nvSpPr>
            <p:spPr>
              <a:xfrm>
                <a:off x="3492123" y="3731649"/>
                <a:ext cx="947323"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latin typeface="Roboto"/>
                  </a:rPr>
                  <a:t>4.9% </a:t>
                </a:r>
                <a:endParaRPr lang="en-AU" sz="2400" b="1" dirty="0">
                  <a:solidFill>
                    <a:schemeClr val="bg1"/>
                  </a:solidFill>
                  <a:effectLst>
                    <a:outerShdw blurRad="38100" dist="38100" dir="2700000" algn="tl">
                      <a:srgbClr val="000000">
                        <a:alpha val="43137"/>
                      </a:srgbClr>
                    </a:outerShdw>
                  </a:effectLst>
                  <a:latin typeface="Roboto"/>
                </a:endParaRPr>
              </a:p>
            </p:txBody>
          </p:sp>
        </p:grpSp>
        <p:sp>
          <p:nvSpPr>
            <p:cNvPr id="106" name="Rectangle 105"/>
            <p:cNvSpPr/>
            <p:nvPr/>
          </p:nvSpPr>
          <p:spPr>
            <a:xfrm>
              <a:off x="4797152" y="3716761"/>
              <a:ext cx="1385752" cy="46019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effectLst>
                    <a:outerShdw blurRad="38100" dist="38100" dir="2700000" algn="tl">
                      <a:srgbClr val="000000">
                        <a:alpha val="43137"/>
                      </a:srgbClr>
                    </a:outerShdw>
                  </a:effectLst>
                </a:rPr>
                <a:t>23.236 c/kWh</a:t>
              </a:r>
              <a:endParaRPr lang="en-AU" sz="1600" b="1" dirty="0">
                <a:effectLst>
                  <a:outerShdw blurRad="38100" dist="38100" dir="2700000" algn="tl">
                    <a:srgbClr val="000000">
                      <a:alpha val="43137"/>
                    </a:srgbClr>
                  </a:outerShdw>
                </a:effectLst>
              </a:endParaRPr>
            </a:p>
          </p:txBody>
        </p:sp>
        <p:sp>
          <p:nvSpPr>
            <p:cNvPr id="107" name="Rectangle 106"/>
            <p:cNvSpPr/>
            <p:nvPr/>
          </p:nvSpPr>
          <p:spPr>
            <a:xfrm>
              <a:off x="4806652" y="3210542"/>
              <a:ext cx="1379211" cy="46019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effectLst>
                    <a:outerShdw blurRad="38100" dist="38100" dir="2700000" algn="tl">
                      <a:srgbClr val="000000">
                        <a:alpha val="43137"/>
                      </a:srgbClr>
                    </a:outerShdw>
                  </a:effectLst>
                </a:rPr>
                <a:t>118.424 c/day</a:t>
              </a:r>
              <a:endParaRPr lang="en-AU" sz="1600" b="1" dirty="0">
                <a:effectLst>
                  <a:outerShdw blurRad="38100" dist="38100" dir="2700000" algn="tl">
                    <a:srgbClr val="000000">
                      <a:alpha val="43137"/>
                    </a:srgbClr>
                  </a:outerShdw>
                </a:effectLst>
              </a:endParaRPr>
            </a:p>
          </p:txBody>
        </p:sp>
        <p:sp>
          <p:nvSpPr>
            <p:cNvPr id="108" name="Rectangle 107"/>
            <p:cNvSpPr/>
            <p:nvPr/>
          </p:nvSpPr>
          <p:spPr>
            <a:xfrm>
              <a:off x="4820468" y="2486207"/>
              <a:ext cx="1369699" cy="46019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effectLst>
                    <a:outerShdw blurRad="38100" dist="38100" dir="2700000" algn="tl">
                      <a:srgbClr val="000000">
                        <a:alpha val="43137"/>
                      </a:srgbClr>
                    </a:outerShdw>
                  </a:effectLst>
                </a:rPr>
                <a:t>22.533 c/kWh</a:t>
              </a:r>
              <a:endParaRPr lang="en-AU" sz="1600" b="1" dirty="0">
                <a:effectLst>
                  <a:outerShdw blurRad="38100" dist="38100" dir="2700000" algn="tl">
                    <a:srgbClr val="000000">
                      <a:alpha val="43137"/>
                    </a:srgbClr>
                  </a:outerShdw>
                </a:effectLst>
              </a:endParaRPr>
            </a:p>
          </p:txBody>
        </p:sp>
        <p:sp>
          <p:nvSpPr>
            <p:cNvPr id="109" name="Rectangle 108"/>
            <p:cNvSpPr/>
            <p:nvPr/>
          </p:nvSpPr>
          <p:spPr>
            <a:xfrm>
              <a:off x="4820467" y="1979987"/>
              <a:ext cx="1363925" cy="46019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effectLst>
                    <a:outerShdw blurRad="38100" dist="38100" dir="2700000" algn="tl">
                      <a:srgbClr val="000000">
                        <a:alpha val="43137"/>
                      </a:srgbClr>
                    </a:outerShdw>
                  </a:effectLst>
                </a:rPr>
                <a:t>84.258 c/day</a:t>
              </a:r>
              <a:endParaRPr lang="en-AU" sz="1600" b="1" dirty="0">
                <a:effectLst>
                  <a:outerShdw blurRad="38100" dist="38100" dir="2700000" algn="tl">
                    <a:srgbClr val="000000">
                      <a:alpha val="43137"/>
                    </a:srgbClr>
                  </a:outerShdw>
                </a:effectLst>
              </a:endParaRPr>
            </a:p>
          </p:txBody>
        </p:sp>
      </p:grpSp>
      <p:sp>
        <p:nvSpPr>
          <p:cNvPr id="54" name="TextBox 53"/>
          <p:cNvSpPr txBox="1"/>
          <p:nvPr/>
        </p:nvSpPr>
        <p:spPr>
          <a:xfrm>
            <a:off x="466156" y="9191120"/>
            <a:ext cx="5849379" cy="276999"/>
          </a:xfrm>
          <a:prstGeom prst="rect">
            <a:avLst/>
          </a:prstGeom>
          <a:noFill/>
        </p:spPr>
        <p:txBody>
          <a:bodyPr wrap="square" rtlCol="0">
            <a:spAutoFit/>
          </a:bodyPr>
          <a:lstStyle/>
          <a:p>
            <a:pPr algn="ctr"/>
            <a:r>
              <a:rPr lang="en-US" sz="1200" dirty="0">
                <a:solidFill>
                  <a:schemeClr val="bg1"/>
                </a:solidFill>
              </a:rPr>
              <a:t>Indicative bill forecasts based are on consumption data provided by EQ</a:t>
            </a:r>
            <a:endParaRPr lang="en-AU" dirty="0"/>
          </a:p>
        </p:txBody>
      </p:sp>
      <p:cxnSp>
        <p:nvCxnSpPr>
          <p:cNvPr id="28" name="Straight Connector 27"/>
          <p:cNvCxnSpPr/>
          <p:nvPr/>
        </p:nvCxnSpPr>
        <p:spPr>
          <a:xfrm>
            <a:off x="466156" y="2936776"/>
            <a:ext cx="1004584" cy="0"/>
          </a:xfrm>
          <a:prstGeom prst="line">
            <a:avLst/>
          </a:prstGeom>
          <a:ln>
            <a:solidFill>
              <a:srgbClr val="EB9661"/>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533894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0648" y="920552"/>
            <a:ext cx="6330575" cy="937073"/>
          </a:xfrm>
        </p:spPr>
        <p:txBody>
          <a:bodyPr>
            <a:noAutofit/>
          </a:bodyPr>
          <a:lstStyle/>
          <a:p>
            <a:r>
              <a:rPr lang="en-US" sz="1800" b="1" dirty="0">
                <a:solidFill>
                  <a:srgbClr val="EB9661"/>
                </a:solidFill>
                <a:effectLst>
                  <a:outerShdw blurRad="38100" dist="38100" dir="2700000" algn="tl">
                    <a:srgbClr val="000000">
                      <a:alpha val="43137"/>
                    </a:srgbClr>
                  </a:outerShdw>
                </a:effectLst>
                <a:latin typeface="Roboto"/>
              </a:rPr>
              <a:t>Small customer controlled load tariff prices have reduced</a:t>
            </a:r>
            <a:endParaRPr lang="en-AU" sz="1800" b="1" dirty="0">
              <a:solidFill>
                <a:srgbClr val="EB9661"/>
              </a:solidFill>
              <a:effectLst>
                <a:outerShdw blurRad="38100" dist="38100" dir="2700000" algn="tl">
                  <a:srgbClr val="000000">
                    <a:alpha val="43137"/>
                  </a:srgbClr>
                </a:outerShdw>
              </a:effectLst>
              <a:latin typeface="Roboto"/>
            </a:endParaRPr>
          </a:p>
        </p:txBody>
      </p:sp>
      <p:sp>
        <p:nvSpPr>
          <p:cNvPr id="7" name="TextBox 6"/>
          <p:cNvSpPr txBox="1"/>
          <p:nvPr/>
        </p:nvSpPr>
        <p:spPr>
          <a:xfrm>
            <a:off x="312592" y="386879"/>
            <a:ext cx="5944746"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Roboto"/>
              </a:rPr>
              <a:t>2. Indicative bill impacts (cont.)</a:t>
            </a:r>
            <a:endParaRPr lang="en-AU" sz="2400" dirty="0">
              <a:solidFill>
                <a:schemeClr val="bg1"/>
              </a:solidFill>
              <a:effectLst>
                <a:outerShdw blurRad="38100" dist="38100" dir="2700000" algn="tl">
                  <a:srgbClr val="000000">
                    <a:alpha val="43137"/>
                  </a:srgbClr>
                </a:outerShdw>
              </a:effectLst>
              <a:latin typeface="Roboto"/>
            </a:endParaRPr>
          </a:p>
        </p:txBody>
      </p:sp>
      <p:sp>
        <p:nvSpPr>
          <p:cNvPr id="8" name="TextBox 7"/>
          <p:cNvSpPr txBox="1"/>
          <p:nvPr/>
        </p:nvSpPr>
        <p:spPr>
          <a:xfrm>
            <a:off x="6257338" y="9422201"/>
            <a:ext cx="372165" cy="369332"/>
          </a:xfrm>
          <a:prstGeom prst="rect">
            <a:avLst/>
          </a:prstGeom>
          <a:noFill/>
        </p:spPr>
        <p:txBody>
          <a:bodyPr wrap="square" rtlCol="0">
            <a:spAutoFit/>
          </a:bodyPr>
          <a:lstStyle/>
          <a:p>
            <a:r>
              <a:rPr lang="en-US" dirty="0">
                <a:solidFill>
                  <a:schemeClr val="bg1"/>
                </a:solidFill>
              </a:rPr>
              <a:t>4</a:t>
            </a:r>
            <a:endParaRPr lang="en-AU" dirty="0">
              <a:solidFill>
                <a:schemeClr val="bg1"/>
              </a:solidFill>
            </a:endParaRPr>
          </a:p>
        </p:txBody>
      </p:sp>
      <p:cxnSp>
        <p:nvCxnSpPr>
          <p:cNvPr id="10" name="Straight Connector 9"/>
          <p:cNvCxnSpPr/>
          <p:nvPr/>
        </p:nvCxnSpPr>
        <p:spPr>
          <a:xfrm>
            <a:off x="369000" y="848544"/>
            <a:ext cx="6120000" cy="0"/>
          </a:xfrm>
          <a:prstGeom prst="line">
            <a:avLst/>
          </a:prstGeom>
          <a:ln>
            <a:solidFill>
              <a:srgbClr val="EB9661"/>
            </a:solidFill>
          </a:ln>
          <a:effectLst>
            <a:outerShdw blurRad="50800" dist="38100" dir="8100000" algn="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36" name="Straight Connector 35"/>
          <p:cNvCxnSpPr/>
          <p:nvPr/>
        </p:nvCxnSpPr>
        <p:spPr>
          <a:xfrm flipH="1" flipV="1">
            <a:off x="3429000" y="4232921"/>
            <a:ext cx="9106" cy="5189280"/>
          </a:xfrm>
          <a:prstGeom prst="line">
            <a:avLst/>
          </a:prstGeom>
          <a:ln>
            <a:solidFill>
              <a:srgbClr val="EB9661"/>
            </a:solidFill>
          </a:ln>
          <a:effectLst>
            <a:outerShdw blurRad="50800" dist="38100" dir="8100000" algn="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37" name="Straight Connector 36"/>
          <p:cNvCxnSpPr/>
          <p:nvPr/>
        </p:nvCxnSpPr>
        <p:spPr>
          <a:xfrm>
            <a:off x="369000" y="3872880"/>
            <a:ext cx="6120000" cy="0"/>
          </a:xfrm>
          <a:prstGeom prst="line">
            <a:avLst/>
          </a:prstGeom>
          <a:ln>
            <a:solidFill>
              <a:srgbClr val="EB9661"/>
            </a:solidFill>
          </a:ln>
          <a:effectLst>
            <a:outerShdw blurRad="50800" dist="38100" dir="8100000" algn="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8" name="TextBox 37"/>
          <p:cNvSpPr txBox="1"/>
          <p:nvPr/>
        </p:nvSpPr>
        <p:spPr>
          <a:xfrm>
            <a:off x="247652" y="4041126"/>
            <a:ext cx="3166899" cy="369332"/>
          </a:xfrm>
          <a:prstGeom prst="rect">
            <a:avLst/>
          </a:prstGeom>
          <a:noFill/>
        </p:spPr>
        <p:txBody>
          <a:bodyPr wrap="square" rtlCol="0">
            <a:spAutoFit/>
          </a:bodyPr>
          <a:lstStyle/>
          <a:p>
            <a:r>
              <a:rPr lang="en-US" b="1" dirty="0">
                <a:solidFill>
                  <a:srgbClr val="EB9661"/>
                </a:solidFill>
                <a:effectLst>
                  <a:outerShdw blurRad="38100" dist="38100" dir="2700000" algn="tl">
                    <a:srgbClr val="000000">
                      <a:alpha val="43137"/>
                    </a:srgbClr>
                  </a:outerShdw>
                </a:effectLst>
                <a:latin typeface="Roboto"/>
              </a:rPr>
              <a:t>Why are prices reducing?</a:t>
            </a:r>
            <a:endParaRPr lang="en-AU" b="1" dirty="0">
              <a:solidFill>
                <a:srgbClr val="EB9661"/>
              </a:solidFill>
              <a:effectLst>
                <a:outerShdw blurRad="38100" dist="38100" dir="2700000" algn="tl">
                  <a:srgbClr val="000000">
                    <a:alpha val="43137"/>
                  </a:srgbClr>
                </a:outerShdw>
              </a:effectLst>
              <a:latin typeface="Roboto"/>
            </a:endParaRPr>
          </a:p>
        </p:txBody>
      </p:sp>
      <p:sp>
        <p:nvSpPr>
          <p:cNvPr id="39" name="TextBox 38"/>
          <p:cNvSpPr txBox="1"/>
          <p:nvPr/>
        </p:nvSpPr>
        <p:spPr>
          <a:xfrm>
            <a:off x="3682887" y="4018637"/>
            <a:ext cx="2903074" cy="646331"/>
          </a:xfrm>
          <a:prstGeom prst="rect">
            <a:avLst/>
          </a:prstGeom>
          <a:noFill/>
        </p:spPr>
        <p:txBody>
          <a:bodyPr wrap="square" rtlCol="0">
            <a:spAutoFit/>
          </a:bodyPr>
          <a:lstStyle/>
          <a:p>
            <a:pPr algn="ctr"/>
            <a:r>
              <a:rPr lang="en-US" b="1" dirty="0">
                <a:solidFill>
                  <a:srgbClr val="EB9661"/>
                </a:solidFill>
                <a:effectLst>
                  <a:outerShdw blurRad="38100" dist="38100" dir="2700000" algn="tl">
                    <a:srgbClr val="000000">
                      <a:alpha val="43137"/>
                    </a:srgbClr>
                  </a:outerShdw>
                </a:effectLst>
                <a:latin typeface="Roboto"/>
              </a:rPr>
              <a:t>How will this impact my electricity bill next year?</a:t>
            </a:r>
            <a:endParaRPr lang="en-AU" b="1" dirty="0">
              <a:solidFill>
                <a:srgbClr val="EB9661"/>
              </a:solidFill>
              <a:effectLst>
                <a:outerShdw blurRad="38100" dist="38100" dir="2700000" algn="tl">
                  <a:srgbClr val="000000">
                    <a:alpha val="43137"/>
                  </a:srgbClr>
                </a:outerShdw>
              </a:effectLst>
              <a:latin typeface="Roboto"/>
            </a:endParaRPr>
          </a:p>
        </p:txBody>
      </p:sp>
      <p:sp>
        <p:nvSpPr>
          <p:cNvPr id="85" name="TextBox 84"/>
          <p:cNvSpPr txBox="1"/>
          <p:nvPr/>
        </p:nvSpPr>
        <p:spPr>
          <a:xfrm>
            <a:off x="260648" y="4376936"/>
            <a:ext cx="3100327" cy="1077218"/>
          </a:xfrm>
          <a:prstGeom prst="rect">
            <a:avLst/>
          </a:prstGeom>
          <a:noFill/>
        </p:spPr>
        <p:txBody>
          <a:bodyPr wrap="square" rtlCol="0">
            <a:spAutoFit/>
          </a:bodyPr>
          <a:lstStyle/>
          <a:p>
            <a:r>
              <a:rPr lang="en-US" sz="1600" b="1" dirty="0">
                <a:solidFill>
                  <a:schemeClr val="bg1"/>
                </a:solidFill>
                <a:effectLst>
                  <a:outerShdw blurRad="38100" dist="38100" dir="2700000" algn="tl">
                    <a:srgbClr val="000000">
                      <a:alpha val="43137"/>
                    </a:srgbClr>
                  </a:outerShdw>
                </a:effectLst>
                <a:latin typeface="Roboto"/>
              </a:rPr>
              <a:t>Tariff 31 </a:t>
            </a:r>
            <a:r>
              <a:rPr lang="en-US" sz="1600" dirty="0">
                <a:solidFill>
                  <a:schemeClr val="bg1"/>
                </a:solidFill>
                <a:latin typeface="Roboto"/>
              </a:rPr>
              <a:t>prices are forecast to decrease due to lower network costs, despite a slight increase in ‘other’ costs next year. </a:t>
            </a:r>
            <a:endParaRPr lang="en-AU" sz="1600" dirty="0">
              <a:solidFill>
                <a:schemeClr val="bg1"/>
              </a:solidFill>
              <a:latin typeface="Roboto"/>
            </a:endParaRPr>
          </a:p>
        </p:txBody>
      </p:sp>
      <p:pic>
        <p:nvPicPr>
          <p:cNvPr id="86" name="Picture 8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48" y="5623854"/>
            <a:ext cx="1010152" cy="1010152"/>
          </a:xfrm>
          <a:prstGeom prst="rect">
            <a:avLst/>
          </a:prstGeom>
          <a:effectLst>
            <a:outerShdw blurRad="50800" dist="38100" dir="2700000" algn="tl" rotWithShape="0">
              <a:prstClr val="black">
                <a:alpha val="40000"/>
              </a:prstClr>
            </a:outerShdw>
          </a:effectLst>
        </p:spPr>
      </p:pic>
      <p:cxnSp>
        <p:nvCxnSpPr>
          <p:cNvPr id="88" name="Straight Connector 87"/>
          <p:cNvCxnSpPr/>
          <p:nvPr/>
        </p:nvCxnSpPr>
        <p:spPr>
          <a:xfrm rot="16200000">
            <a:off x="1738462" y="6000330"/>
            <a:ext cx="8386" cy="1802159"/>
          </a:xfrm>
          <a:prstGeom prst="line">
            <a:avLst/>
          </a:prstGeom>
          <a:ln>
            <a:solidFill>
              <a:srgbClr val="EB9661"/>
            </a:solidFill>
          </a:ln>
          <a:effectLst>
            <a:outerShdw blurRad="50800" dist="38100" dir="5400000" algn="t"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pic>
        <p:nvPicPr>
          <p:cNvPr id="89" name="Picture 8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flipV="1">
            <a:off x="1338171" y="5695862"/>
            <a:ext cx="434644" cy="434644"/>
          </a:xfrm>
          <a:prstGeom prst="rect">
            <a:avLst/>
          </a:prstGeom>
          <a:effectLst>
            <a:outerShdw blurRad="50800" dist="38100" dir="2700000" algn="tl" rotWithShape="0">
              <a:prstClr val="black">
                <a:alpha val="40000"/>
              </a:prstClr>
            </a:outerShdw>
          </a:effectLst>
        </p:spPr>
      </p:pic>
      <p:sp>
        <p:nvSpPr>
          <p:cNvPr id="51" name="TextBox 50"/>
          <p:cNvSpPr txBox="1"/>
          <p:nvPr/>
        </p:nvSpPr>
        <p:spPr>
          <a:xfrm>
            <a:off x="3462494" y="7959333"/>
            <a:ext cx="1656857" cy="954107"/>
          </a:xfrm>
          <a:prstGeom prst="rect">
            <a:avLst/>
          </a:prstGeom>
          <a:noFill/>
        </p:spPr>
        <p:txBody>
          <a:bodyPr wrap="square" rtlCol="0">
            <a:spAutoFit/>
          </a:bodyPr>
          <a:lstStyle/>
          <a:p>
            <a:pPr algn="ctr"/>
            <a:r>
              <a:rPr lang="en-US" sz="2000" dirty="0">
                <a:solidFill>
                  <a:schemeClr val="bg1"/>
                </a:solidFill>
                <a:latin typeface="Roboto"/>
              </a:rPr>
              <a:t>down from </a:t>
            </a:r>
            <a:r>
              <a:rPr lang="en-US" sz="2000" b="1" dirty="0">
                <a:solidFill>
                  <a:schemeClr val="bg1"/>
                </a:solidFill>
                <a:latin typeface="Roboto"/>
              </a:rPr>
              <a:t>$267</a:t>
            </a:r>
          </a:p>
          <a:p>
            <a:pPr algn="ctr"/>
            <a:r>
              <a:rPr lang="en-US" sz="1600" dirty="0">
                <a:solidFill>
                  <a:schemeClr val="bg1"/>
                </a:solidFill>
                <a:latin typeface="Roboto"/>
              </a:rPr>
              <a:t>last year</a:t>
            </a:r>
            <a:endParaRPr lang="en-AU" sz="1600" dirty="0">
              <a:solidFill>
                <a:schemeClr val="bg1"/>
              </a:solidFill>
              <a:latin typeface="Roboto"/>
            </a:endParaRPr>
          </a:p>
        </p:txBody>
      </p:sp>
      <p:sp>
        <p:nvSpPr>
          <p:cNvPr id="52" name="Rectangle 51"/>
          <p:cNvSpPr/>
          <p:nvPr/>
        </p:nvSpPr>
        <p:spPr>
          <a:xfrm>
            <a:off x="3750589" y="4880992"/>
            <a:ext cx="1004584" cy="480533"/>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Tariff 31</a:t>
            </a:r>
            <a:endParaRPr lang="en-AU" b="1" dirty="0">
              <a:effectLst>
                <a:outerShdw blurRad="38100" dist="38100" dir="2700000" algn="tl">
                  <a:srgbClr val="000000">
                    <a:alpha val="43137"/>
                  </a:srgbClr>
                </a:outerShdw>
              </a:effectLst>
            </a:endParaRPr>
          </a:p>
        </p:txBody>
      </p:sp>
      <p:sp>
        <p:nvSpPr>
          <p:cNvPr id="53" name="Rectangle 52"/>
          <p:cNvSpPr/>
          <p:nvPr/>
        </p:nvSpPr>
        <p:spPr>
          <a:xfrm>
            <a:off x="5442935" y="4880992"/>
            <a:ext cx="1017480" cy="46019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Tariff 33</a:t>
            </a:r>
            <a:endParaRPr lang="en-AU" b="1" dirty="0">
              <a:effectLst>
                <a:outerShdw blurRad="38100" dist="38100" dir="2700000" algn="tl">
                  <a:srgbClr val="000000">
                    <a:alpha val="43137"/>
                  </a:srgbClr>
                </a:outerShdw>
              </a:effectLst>
            </a:endParaRPr>
          </a:p>
        </p:txBody>
      </p:sp>
      <p:cxnSp>
        <p:nvCxnSpPr>
          <p:cNvPr id="96" name="Straight Connector 95"/>
          <p:cNvCxnSpPr/>
          <p:nvPr/>
        </p:nvCxnSpPr>
        <p:spPr>
          <a:xfrm>
            <a:off x="5132327" y="6259983"/>
            <a:ext cx="8386" cy="1802159"/>
          </a:xfrm>
          <a:prstGeom prst="line">
            <a:avLst/>
          </a:prstGeom>
          <a:ln>
            <a:solidFill>
              <a:srgbClr val="EB9661"/>
            </a:solidFill>
          </a:ln>
          <a:effectLst>
            <a:outerShdw blurRad="50800" dist="38100" dir="5400000" algn="t"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7032" y="6659923"/>
            <a:ext cx="1173397" cy="1173397"/>
          </a:xfrm>
          <a:prstGeom prst="rect">
            <a:avLst/>
          </a:prstGeom>
          <a:effectLst>
            <a:outerShdw blurRad="50800" dist="38100" dir="5400000" algn="t" rotWithShape="0">
              <a:prstClr val="black">
                <a:alpha val="40000"/>
              </a:prstClr>
            </a:outerShdw>
          </a:effectLst>
        </p:spPr>
      </p:pic>
      <p:sp>
        <p:nvSpPr>
          <p:cNvPr id="98" name="TextBox 97"/>
          <p:cNvSpPr txBox="1"/>
          <p:nvPr/>
        </p:nvSpPr>
        <p:spPr>
          <a:xfrm>
            <a:off x="3427772" y="5370014"/>
            <a:ext cx="1752817" cy="1200329"/>
          </a:xfrm>
          <a:prstGeom prst="rect">
            <a:avLst/>
          </a:prstGeom>
          <a:noFill/>
        </p:spPr>
        <p:txBody>
          <a:bodyPr wrap="square" rtlCol="0">
            <a:spAutoFit/>
          </a:bodyPr>
          <a:lstStyle/>
          <a:p>
            <a:pPr algn="ctr"/>
            <a:r>
              <a:rPr lang="en-US" sz="2000" b="1" dirty="0">
                <a:solidFill>
                  <a:schemeClr val="bg1"/>
                </a:solidFill>
                <a:latin typeface="Roboto"/>
              </a:rPr>
              <a:t>1.3% lower</a:t>
            </a:r>
          </a:p>
          <a:p>
            <a:pPr algn="ctr"/>
            <a:endParaRPr lang="en-US" sz="2000" b="1" dirty="0">
              <a:solidFill>
                <a:schemeClr val="bg1"/>
              </a:solidFill>
              <a:latin typeface="Roboto"/>
            </a:endParaRPr>
          </a:p>
          <a:p>
            <a:pPr algn="ctr"/>
            <a:r>
              <a:rPr lang="en-US" sz="3200" b="1" dirty="0">
                <a:solidFill>
                  <a:schemeClr val="bg1"/>
                </a:solidFill>
                <a:latin typeface="Roboto"/>
              </a:rPr>
              <a:t>$264 </a:t>
            </a:r>
          </a:p>
        </p:txBody>
      </p:sp>
      <p:sp>
        <p:nvSpPr>
          <p:cNvPr id="99" name="TextBox 98"/>
          <p:cNvSpPr txBox="1"/>
          <p:nvPr/>
        </p:nvSpPr>
        <p:spPr>
          <a:xfrm>
            <a:off x="5157658" y="7959333"/>
            <a:ext cx="1656857" cy="954107"/>
          </a:xfrm>
          <a:prstGeom prst="rect">
            <a:avLst/>
          </a:prstGeom>
          <a:noFill/>
        </p:spPr>
        <p:txBody>
          <a:bodyPr wrap="square" rtlCol="0">
            <a:spAutoFit/>
          </a:bodyPr>
          <a:lstStyle/>
          <a:p>
            <a:pPr algn="ctr"/>
            <a:r>
              <a:rPr lang="en-US" sz="2000" dirty="0">
                <a:solidFill>
                  <a:schemeClr val="bg1"/>
                </a:solidFill>
                <a:latin typeface="Roboto"/>
              </a:rPr>
              <a:t>down from </a:t>
            </a:r>
            <a:r>
              <a:rPr lang="en-US" sz="2000" b="1" dirty="0">
                <a:solidFill>
                  <a:schemeClr val="bg1"/>
                </a:solidFill>
                <a:latin typeface="Roboto"/>
              </a:rPr>
              <a:t>$217</a:t>
            </a:r>
          </a:p>
          <a:p>
            <a:pPr algn="ctr"/>
            <a:r>
              <a:rPr lang="en-US" sz="1600" dirty="0">
                <a:solidFill>
                  <a:schemeClr val="bg1"/>
                </a:solidFill>
                <a:latin typeface="Roboto"/>
              </a:rPr>
              <a:t>last year</a:t>
            </a:r>
            <a:endParaRPr lang="en-AU" sz="1600" dirty="0">
              <a:solidFill>
                <a:schemeClr val="bg1"/>
              </a:solidFill>
              <a:latin typeface="Roboto"/>
            </a:endParaRPr>
          </a:p>
        </p:txBody>
      </p:sp>
      <p:pic>
        <p:nvPicPr>
          <p:cNvPr id="100" name="Picture 9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1829" y="6675861"/>
            <a:ext cx="1157459" cy="1157459"/>
          </a:xfrm>
          <a:prstGeom prst="rect">
            <a:avLst/>
          </a:prstGeom>
          <a:effectLst>
            <a:outerShdw blurRad="50800" dist="38100" dir="5400000" algn="t" rotWithShape="0">
              <a:prstClr val="black">
                <a:alpha val="40000"/>
              </a:prstClr>
            </a:outerShdw>
          </a:effectLst>
        </p:spPr>
      </p:pic>
      <p:sp>
        <p:nvSpPr>
          <p:cNvPr id="101" name="TextBox 100"/>
          <p:cNvSpPr txBox="1"/>
          <p:nvPr/>
        </p:nvSpPr>
        <p:spPr>
          <a:xfrm>
            <a:off x="5091374" y="5384369"/>
            <a:ext cx="1766626" cy="1200329"/>
          </a:xfrm>
          <a:prstGeom prst="rect">
            <a:avLst/>
          </a:prstGeom>
          <a:noFill/>
        </p:spPr>
        <p:txBody>
          <a:bodyPr wrap="square" rtlCol="0">
            <a:spAutoFit/>
          </a:bodyPr>
          <a:lstStyle/>
          <a:p>
            <a:pPr algn="ctr"/>
            <a:r>
              <a:rPr lang="en-US" sz="2000" b="1" dirty="0">
                <a:solidFill>
                  <a:schemeClr val="bg1"/>
                </a:solidFill>
                <a:latin typeface="Roboto"/>
              </a:rPr>
              <a:t>5.7% lower</a:t>
            </a:r>
          </a:p>
          <a:p>
            <a:pPr algn="ctr"/>
            <a:endParaRPr lang="en-US" sz="2000" b="1" dirty="0">
              <a:solidFill>
                <a:schemeClr val="bg1"/>
              </a:solidFill>
              <a:latin typeface="Roboto"/>
            </a:endParaRPr>
          </a:p>
          <a:p>
            <a:pPr algn="ctr"/>
            <a:r>
              <a:rPr lang="en-US" sz="3200" b="1" dirty="0">
                <a:solidFill>
                  <a:schemeClr val="bg1"/>
                </a:solidFill>
                <a:latin typeface="Roboto"/>
              </a:rPr>
              <a:t>$205 </a:t>
            </a:r>
          </a:p>
        </p:txBody>
      </p:sp>
      <p:pic>
        <p:nvPicPr>
          <p:cNvPr id="110" name="Picture 10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8070" y="8901107"/>
            <a:ext cx="434644" cy="434644"/>
          </a:xfrm>
          <a:prstGeom prst="rect">
            <a:avLst/>
          </a:prstGeom>
          <a:effectLst>
            <a:outerShdw blurRad="50800" dist="38100" dir="2700000" algn="tl" rotWithShape="0">
              <a:prstClr val="black">
                <a:alpha val="40000"/>
              </a:prstClr>
            </a:outerShdw>
          </a:effectLst>
        </p:spPr>
      </p:pic>
      <p:grpSp>
        <p:nvGrpSpPr>
          <p:cNvPr id="2" name="Group 1"/>
          <p:cNvGrpSpPr/>
          <p:nvPr/>
        </p:nvGrpSpPr>
        <p:grpSpPr>
          <a:xfrm>
            <a:off x="426781" y="1352600"/>
            <a:ext cx="5810531" cy="1423853"/>
            <a:chOff x="426781" y="1584931"/>
            <a:chExt cx="5810531" cy="1423853"/>
          </a:xfrm>
        </p:grpSpPr>
        <p:sp>
          <p:nvSpPr>
            <p:cNvPr id="40" name="Rectangle 39"/>
            <p:cNvSpPr/>
            <p:nvPr/>
          </p:nvSpPr>
          <p:spPr>
            <a:xfrm>
              <a:off x="430719" y="2007857"/>
              <a:ext cx="1004584" cy="480533"/>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Tariff 31</a:t>
              </a:r>
              <a:endParaRPr lang="en-AU" b="1" dirty="0">
                <a:effectLst>
                  <a:outerShdw blurRad="38100" dist="38100" dir="2700000" algn="tl">
                    <a:srgbClr val="000000">
                      <a:alpha val="43137"/>
                    </a:srgbClr>
                  </a:outerShdw>
                </a:effectLst>
              </a:endParaRPr>
            </a:p>
          </p:txBody>
        </p:sp>
        <p:sp>
          <p:nvSpPr>
            <p:cNvPr id="41" name="Rectangle 40"/>
            <p:cNvSpPr/>
            <p:nvPr/>
          </p:nvSpPr>
          <p:spPr>
            <a:xfrm>
              <a:off x="426781" y="2525391"/>
              <a:ext cx="1017480" cy="46019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Tariff 33</a:t>
              </a:r>
              <a:endParaRPr lang="en-AU" b="1" dirty="0">
                <a:effectLst>
                  <a:outerShdw blurRad="38100" dist="38100" dir="2700000" algn="tl">
                    <a:srgbClr val="000000">
                      <a:alpha val="43137"/>
                    </a:srgbClr>
                  </a:outerShdw>
                </a:effectLst>
              </a:endParaRPr>
            </a:p>
          </p:txBody>
        </p:sp>
        <p:sp>
          <p:nvSpPr>
            <p:cNvPr id="42" name="Rectangle 41"/>
            <p:cNvSpPr/>
            <p:nvPr/>
          </p:nvSpPr>
          <p:spPr>
            <a:xfrm>
              <a:off x="1628800" y="1584931"/>
              <a:ext cx="1524184" cy="307373"/>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2019–20</a:t>
              </a:r>
              <a:endParaRPr lang="en-AU" b="1" dirty="0">
                <a:effectLst>
                  <a:outerShdw blurRad="38100" dist="38100" dir="2700000" algn="tl">
                    <a:srgbClr val="000000">
                      <a:alpha val="43137"/>
                    </a:srgbClr>
                  </a:outerShdw>
                </a:effectLst>
              </a:endParaRPr>
            </a:p>
          </p:txBody>
        </p:sp>
        <p:sp>
          <p:nvSpPr>
            <p:cNvPr id="43" name="Rectangle 42"/>
            <p:cNvSpPr/>
            <p:nvPr/>
          </p:nvSpPr>
          <p:spPr>
            <a:xfrm>
              <a:off x="1717060" y="2532568"/>
              <a:ext cx="1385752" cy="46019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effectLst>
                    <a:outerShdw blurRad="38100" dist="38100" dir="2700000" algn="tl">
                      <a:srgbClr val="000000">
                        <a:alpha val="43137"/>
                      </a:srgbClr>
                    </a:outerShdw>
                  </a:effectLst>
                </a:rPr>
                <a:t>19.268 c/kWh</a:t>
              </a:r>
              <a:endParaRPr lang="en-AU" sz="1600" b="1" dirty="0">
                <a:effectLst>
                  <a:outerShdw blurRad="38100" dist="38100" dir="2700000" algn="tl">
                    <a:srgbClr val="000000">
                      <a:alpha val="43137"/>
                    </a:srgbClr>
                  </a:outerShdw>
                </a:effectLst>
              </a:endParaRPr>
            </a:p>
          </p:txBody>
        </p:sp>
        <p:sp>
          <p:nvSpPr>
            <p:cNvPr id="45" name="Rectangle 44"/>
            <p:cNvSpPr/>
            <p:nvPr/>
          </p:nvSpPr>
          <p:spPr>
            <a:xfrm>
              <a:off x="1714550" y="2013206"/>
              <a:ext cx="1388262" cy="46019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effectLst>
                    <a:outerShdw blurRad="38100" dist="38100" dir="2700000" algn="tl">
                      <a:srgbClr val="000000">
                        <a:alpha val="43137"/>
                      </a:srgbClr>
                    </a:outerShdw>
                  </a:effectLst>
                </a:rPr>
                <a:t>17.913 c/kWh</a:t>
              </a:r>
              <a:endParaRPr lang="en-AU" sz="1600" b="1" dirty="0">
                <a:effectLst>
                  <a:outerShdw blurRad="38100" dist="38100" dir="2700000" algn="tl">
                    <a:srgbClr val="000000">
                      <a:alpha val="43137"/>
                    </a:srgbClr>
                  </a:outerShdw>
                </a:effectLst>
              </a:endParaRPr>
            </a:p>
          </p:txBody>
        </p:sp>
        <p:sp>
          <p:nvSpPr>
            <p:cNvPr id="62" name="Rectangle 61"/>
            <p:cNvSpPr/>
            <p:nvPr/>
          </p:nvSpPr>
          <p:spPr>
            <a:xfrm>
              <a:off x="4745336" y="1584931"/>
              <a:ext cx="1491976" cy="307373"/>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effectLst>
                    <a:outerShdw blurRad="38100" dist="38100" dir="2700000" algn="tl">
                      <a:srgbClr val="000000">
                        <a:alpha val="43137"/>
                      </a:srgbClr>
                    </a:outerShdw>
                  </a:effectLst>
                </a:rPr>
                <a:t>2020–21 draft</a:t>
              </a:r>
              <a:endParaRPr lang="en-AU" sz="1700" b="1" dirty="0">
                <a:effectLst>
                  <a:outerShdw blurRad="38100" dist="38100" dir="2700000" algn="tl">
                    <a:srgbClr val="000000">
                      <a:alpha val="43137"/>
                    </a:srgbClr>
                  </a:outerShdw>
                </a:effectLst>
              </a:endParaRPr>
            </a:p>
          </p:txBody>
        </p:sp>
        <p:grpSp>
          <p:nvGrpSpPr>
            <p:cNvPr id="16" name="Group 15"/>
            <p:cNvGrpSpPr/>
            <p:nvPr/>
          </p:nvGrpSpPr>
          <p:grpSpPr>
            <a:xfrm>
              <a:off x="3221744" y="2023641"/>
              <a:ext cx="1358129" cy="461665"/>
              <a:chOff x="3212462" y="2023641"/>
              <a:chExt cx="1358129" cy="461665"/>
            </a:xfrm>
          </p:grpSpPr>
          <p:pic>
            <p:nvPicPr>
              <p:cNvPr id="90" name="Picture 8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4171106" y="2073861"/>
                <a:ext cx="399485" cy="399485"/>
              </a:xfrm>
              <a:prstGeom prst="rect">
                <a:avLst/>
              </a:prstGeom>
            </p:spPr>
          </p:pic>
          <p:sp>
            <p:nvSpPr>
              <p:cNvPr id="91" name="TextBox 90"/>
              <p:cNvSpPr txBox="1"/>
              <p:nvPr/>
            </p:nvSpPr>
            <p:spPr>
              <a:xfrm>
                <a:off x="3212462" y="2023641"/>
                <a:ext cx="957310"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latin typeface="Roboto"/>
                  </a:rPr>
                  <a:t>1.3% </a:t>
                </a:r>
                <a:endParaRPr lang="en-AU" sz="2400" b="1" dirty="0">
                  <a:solidFill>
                    <a:schemeClr val="bg1"/>
                  </a:solidFill>
                  <a:effectLst>
                    <a:outerShdw blurRad="38100" dist="38100" dir="2700000" algn="tl">
                      <a:srgbClr val="000000">
                        <a:alpha val="43137"/>
                      </a:srgbClr>
                    </a:outerShdw>
                  </a:effectLst>
                  <a:latin typeface="Roboto"/>
                </a:endParaRPr>
              </a:p>
            </p:txBody>
          </p:sp>
        </p:grpSp>
        <p:grpSp>
          <p:nvGrpSpPr>
            <p:cNvPr id="12" name="Group 11"/>
            <p:cNvGrpSpPr/>
            <p:nvPr/>
          </p:nvGrpSpPr>
          <p:grpSpPr>
            <a:xfrm>
              <a:off x="3221744" y="2547119"/>
              <a:ext cx="1359384" cy="461665"/>
              <a:chOff x="3211207" y="2547119"/>
              <a:chExt cx="1359384" cy="461665"/>
            </a:xfrm>
          </p:grpSpPr>
          <p:pic>
            <p:nvPicPr>
              <p:cNvPr id="94" name="Picture 9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4171106" y="2568580"/>
                <a:ext cx="399485" cy="399485"/>
              </a:xfrm>
              <a:prstGeom prst="rect">
                <a:avLst/>
              </a:prstGeom>
            </p:spPr>
          </p:pic>
          <p:sp>
            <p:nvSpPr>
              <p:cNvPr id="95" name="TextBox 94"/>
              <p:cNvSpPr txBox="1"/>
              <p:nvPr/>
            </p:nvSpPr>
            <p:spPr>
              <a:xfrm>
                <a:off x="3211207" y="2547119"/>
                <a:ext cx="958565"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latin typeface="Roboto"/>
                  </a:rPr>
                  <a:t>5.7% </a:t>
                </a:r>
                <a:endParaRPr lang="en-AU" sz="2400" b="1" dirty="0">
                  <a:solidFill>
                    <a:schemeClr val="bg1"/>
                  </a:solidFill>
                  <a:effectLst>
                    <a:outerShdw blurRad="38100" dist="38100" dir="2700000" algn="tl">
                      <a:srgbClr val="000000">
                        <a:alpha val="43137"/>
                      </a:srgbClr>
                    </a:outerShdw>
                  </a:effectLst>
                  <a:latin typeface="Roboto"/>
                </a:endParaRPr>
              </a:p>
            </p:txBody>
          </p:sp>
        </p:grpSp>
        <p:sp>
          <p:nvSpPr>
            <p:cNvPr id="50" name="Rectangle 49"/>
            <p:cNvSpPr/>
            <p:nvPr/>
          </p:nvSpPr>
          <p:spPr>
            <a:xfrm>
              <a:off x="4800958" y="2532568"/>
              <a:ext cx="1385752" cy="46019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effectLst>
                    <a:outerShdw blurRad="38100" dist="38100" dir="2700000" algn="tl">
                      <a:srgbClr val="000000">
                        <a:alpha val="43137"/>
                      </a:srgbClr>
                    </a:outerShdw>
                  </a:effectLst>
                </a:rPr>
                <a:t>18.178 c/kWh</a:t>
              </a:r>
              <a:endParaRPr lang="en-AU" sz="1600" b="1" dirty="0">
                <a:effectLst>
                  <a:outerShdw blurRad="38100" dist="38100" dir="2700000" algn="tl">
                    <a:srgbClr val="000000">
                      <a:alpha val="43137"/>
                    </a:srgbClr>
                  </a:outerShdw>
                </a:effectLst>
              </a:endParaRPr>
            </a:p>
          </p:txBody>
        </p:sp>
        <p:sp>
          <p:nvSpPr>
            <p:cNvPr id="54" name="Rectangle 53"/>
            <p:cNvSpPr/>
            <p:nvPr/>
          </p:nvSpPr>
          <p:spPr>
            <a:xfrm>
              <a:off x="4798448" y="2014338"/>
              <a:ext cx="1369699" cy="46019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effectLst>
                    <a:outerShdw blurRad="38100" dist="38100" dir="2700000" algn="tl">
                      <a:srgbClr val="000000">
                        <a:alpha val="43137"/>
                      </a:srgbClr>
                    </a:outerShdw>
                  </a:effectLst>
                </a:rPr>
                <a:t>17.687 c/kWh</a:t>
              </a:r>
              <a:endParaRPr lang="en-AU" sz="1600" b="1" dirty="0">
                <a:effectLst>
                  <a:outerShdw blurRad="38100" dist="38100" dir="2700000" algn="tl">
                    <a:srgbClr val="000000">
                      <a:alpha val="43137"/>
                    </a:srgbClr>
                  </a:outerShdw>
                </a:effectLst>
              </a:endParaRPr>
            </a:p>
          </p:txBody>
        </p:sp>
      </p:gr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499" y="3008784"/>
            <a:ext cx="752151" cy="752151"/>
          </a:xfrm>
          <a:prstGeom prst="rect">
            <a:avLst/>
          </a:prstGeom>
          <a:effectLst>
            <a:outerShdw blurRad="50800" dist="38100" dir="2700000" algn="tl" rotWithShape="0">
              <a:prstClr val="black">
                <a:alpha val="40000"/>
              </a:prstClr>
            </a:outerShdw>
          </a:effectLst>
        </p:spPr>
      </p:pic>
      <p:grpSp>
        <p:nvGrpSpPr>
          <p:cNvPr id="5" name="Group 4"/>
          <p:cNvGrpSpPr/>
          <p:nvPr/>
        </p:nvGrpSpPr>
        <p:grpSpPr>
          <a:xfrm>
            <a:off x="1397798" y="3080792"/>
            <a:ext cx="5939958" cy="648072"/>
            <a:chOff x="1548004" y="3415858"/>
            <a:chExt cx="5939958" cy="648072"/>
          </a:xfrm>
        </p:grpSpPr>
        <p:sp>
          <p:nvSpPr>
            <p:cNvPr id="55" name="Title 2"/>
            <p:cNvSpPr txBox="1">
              <a:spLocks/>
            </p:cNvSpPr>
            <p:nvPr/>
          </p:nvSpPr>
          <p:spPr>
            <a:xfrm>
              <a:off x="1548004" y="3415858"/>
              <a:ext cx="4940996" cy="273967"/>
            </a:xfrm>
            <a:prstGeom prst="rect">
              <a:avLst/>
            </a:prstGeom>
          </p:spPr>
          <p:txBody>
            <a:bodyPr vert="horz" lIns="0" tIns="0" rIns="0" bIns="0" rtlCol="0" anchor="t" anchorCtr="0">
              <a:noAutofit/>
            </a:bodyPr>
            <a:lstStyle>
              <a:lvl1pPr algn="l" defTabSz="685704" rtl="0" eaLnBrk="1" latinLnBrk="0" hangingPunct="1">
                <a:spcBef>
                  <a:spcPct val="0"/>
                </a:spcBef>
                <a:buNone/>
                <a:defRPr sz="2550" b="0" kern="1200">
                  <a:solidFill>
                    <a:schemeClr val="accent1"/>
                  </a:solidFill>
                  <a:latin typeface="+mj-lt"/>
                  <a:ea typeface="+mj-ea"/>
                  <a:cs typeface="+mj-cs"/>
                </a:defRPr>
              </a:lvl1pPr>
            </a:lstStyle>
            <a:p>
              <a:r>
                <a:rPr lang="en-US" sz="1600" dirty="0">
                  <a:solidFill>
                    <a:schemeClr val="bg1"/>
                  </a:solidFill>
                  <a:latin typeface="Roboto"/>
                </a:rPr>
                <a:t>Tariff 31 is available for a </a:t>
              </a:r>
              <a:r>
                <a:rPr lang="en-US" sz="1600" u="sng" dirty="0">
                  <a:solidFill>
                    <a:schemeClr val="bg1"/>
                  </a:solidFill>
                  <a:latin typeface="Roboto"/>
                </a:rPr>
                <a:t>minimum</a:t>
              </a:r>
              <a:r>
                <a:rPr lang="en-US" sz="1600" dirty="0">
                  <a:solidFill>
                    <a:schemeClr val="bg1"/>
                  </a:solidFill>
                  <a:latin typeface="Roboto"/>
                </a:rPr>
                <a:t> of </a:t>
              </a:r>
              <a:r>
                <a:rPr lang="en-US" sz="1600" b="1" dirty="0">
                  <a:solidFill>
                    <a:schemeClr val="bg1"/>
                  </a:solidFill>
                  <a:effectLst>
                    <a:outerShdw blurRad="38100" dist="38100" dir="2700000" algn="tl">
                      <a:srgbClr val="000000">
                        <a:alpha val="43137"/>
                      </a:srgbClr>
                    </a:outerShdw>
                  </a:effectLst>
                  <a:latin typeface="Roboto"/>
                </a:rPr>
                <a:t>8 hours </a:t>
              </a:r>
              <a:r>
                <a:rPr lang="en-US" sz="1600" dirty="0">
                  <a:solidFill>
                    <a:schemeClr val="bg1"/>
                  </a:solidFill>
                  <a:latin typeface="Roboto"/>
                </a:rPr>
                <a:t>per day</a:t>
              </a:r>
              <a:endParaRPr lang="en-AU" sz="1600" dirty="0">
                <a:solidFill>
                  <a:schemeClr val="bg1"/>
                </a:solidFill>
                <a:latin typeface="Roboto"/>
              </a:endParaRPr>
            </a:p>
          </p:txBody>
        </p:sp>
        <p:sp>
          <p:nvSpPr>
            <p:cNvPr id="56" name="Title 2"/>
            <p:cNvSpPr txBox="1">
              <a:spLocks/>
            </p:cNvSpPr>
            <p:nvPr/>
          </p:nvSpPr>
          <p:spPr>
            <a:xfrm>
              <a:off x="1548004" y="3789963"/>
              <a:ext cx="5939958" cy="273967"/>
            </a:xfrm>
            <a:prstGeom prst="rect">
              <a:avLst/>
            </a:prstGeom>
          </p:spPr>
          <p:txBody>
            <a:bodyPr vert="horz" lIns="0" tIns="0" rIns="0" bIns="0" rtlCol="0" anchor="t" anchorCtr="0">
              <a:noAutofit/>
            </a:bodyPr>
            <a:lstStyle>
              <a:lvl1pPr algn="l" defTabSz="685704" rtl="0" eaLnBrk="1" latinLnBrk="0" hangingPunct="1">
                <a:spcBef>
                  <a:spcPct val="0"/>
                </a:spcBef>
                <a:buNone/>
                <a:defRPr sz="2550" b="0" kern="1200">
                  <a:solidFill>
                    <a:schemeClr val="accent1"/>
                  </a:solidFill>
                  <a:latin typeface="+mj-lt"/>
                  <a:ea typeface="+mj-ea"/>
                  <a:cs typeface="+mj-cs"/>
                </a:defRPr>
              </a:lvl1pPr>
            </a:lstStyle>
            <a:p>
              <a:r>
                <a:rPr lang="en-US" sz="1600" dirty="0">
                  <a:solidFill>
                    <a:schemeClr val="bg1"/>
                  </a:solidFill>
                  <a:latin typeface="Roboto"/>
                </a:rPr>
                <a:t>Tariff 33 is available for a </a:t>
              </a:r>
              <a:r>
                <a:rPr lang="en-US" sz="1600" u="sng" dirty="0">
                  <a:solidFill>
                    <a:schemeClr val="bg1"/>
                  </a:solidFill>
                  <a:latin typeface="Roboto"/>
                </a:rPr>
                <a:t>minimum</a:t>
              </a:r>
              <a:r>
                <a:rPr lang="en-US" sz="1600" dirty="0">
                  <a:solidFill>
                    <a:schemeClr val="bg1"/>
                  </a:solidFill>
                  <a:latin typeface="Roboto"/>
                </a:rPr>
                <a:t> of </a:t>
              </a:r>
              <a:r>
                <a:rPr lang="en-US" sz="1600" b="1" dirty="0">
                  <a:solidFill>
                    <a:schemeClr val="bg1"/>
                  </a:solidFill>
                  <a:effectLst>
                    <a:outerShdw blurRad="38100" dist="38100" dir="2700000" algn="tl">
                      <a:srgbClr val="000000">
                        <a:alpha val="43137"/>
                      </a:srgbClr>
                    </a:outerShdw>
                  </a:effectLst>
                  <a:latin typeface="Roboto"/>
                </a:rPr>
                <a:t>18 hours </a:t>
              </a:r>
              <a:r>
                <a:rPr lang="en-US" sz="1600" dirty="0">
                  <a:solidFill>
                    <a:schemeClr val="bg1"/>
                  </a:solidFill>
                  <a:latin typeface="Roboto"/>
                </a:rPr>
                <a:t>per day</a:t>
              </a:r>
              <a:endParaRPr lang="en-AU" sz="1600" dirty="0">
                <a:solidFill>
                  <a:schemeClr val="bg1"/>
                </a:solidFill>
                <a:latin typeface="Roboto"/>
              </a:endParaRPr>
            </a:p>
          </p:txBody>
        </p:sp>
      </p:grpSp>
      <p:sp>
        <p:nvSpPr>
          <p:cNvPr id="6" name="TextBox 5"/>
          <p:cNvSpPr txBox="1"/>
          <p:nvPr/>
        </p:nvSpPr>
        <p:spPr>
          <a:xfrm>
            <a:off x="260648" y="7113240"/>
            <a:ext cx="3074282" cy="1077218"/>
          </a:xfrm>
          <a:prstGeom prst="rect">
            <a:avLst/>
          </a:prstGeom>
          <a:noFill/>
        </p:spPr>
        <p:txBody>
          <a:bodyPr wrap="square" rtlCol="0">
            <a:spAutoFit/>
          </a:bodyPr>
          <a:lstStyle/>
          <a:p>
            <a:r>
              <a:rPr lang="en-US" sz="1600" b="1" dirty="0">
                <a:solidFill>
                  <a:schemeClr val="bg1"/>
                </a:solidFill>
                <a:effectLst>
                  <a:outerShdw blurRad="38100" dist="38100" dir="2700000" algn="tl">
                    <a:srgbClr val="000000">
                      <a:alpha val="43137"/>
                    </a:srgbClr>
                  </a:outerShdw>
                </a:effectLst>
                <a:latin typeface="Roboto"/>
              </a:rPr>
              <a:t>Tariff 33 </a:t>
            </a:r>
            <a:r>
              <a:rPr lang="en-US" sz="1600" dirty="0">
                <a:solidFill>
                  <a:schemeClr val="bg1"/>
                </a:solidFill>
                <a:latin typeface="Roboto"/>
              </a:rPr>
              <a:t>prices are forecast to decrease next year due to an expected decrease in </a:t>
            </a:r>
            <a:r>
              <a:rPr lang="en-US" sz="1600" b="1" dirty="0">
                <a:solidFill>
                  <a:schemeClr val="bg1"/>
                </a:solidFill>
                <a:effectLst>
                  <a:outerShdw blurRad="38100" dist="38100" dir="2700000" algn="tl">
                    <a:srgbClr val="000000">
                      <a:alpha val="43137"/>
                    </a:srgbClr>
                  </a:outerShdw>
                </a:effectLst>
                <a:latin typeface="Roboto"/>
              </a:rPr>
              <a:t>energy and network costs</a:t>
            </a:r>
            <a:r>
              <a:rPr lang="en-US" sz="1600" dirty="0">
                <a:solidFill>
                  <a:schemeClr val="bg1"/>
                </a:solidFill>
                <a:latin typeface="Roboto"/>
              </a:rPr>
              <a:t>. </a:t>
            </a:r>
            <a:endParaRPr lang="en-AU" sz="1600" dirty="0"/>
          </a:p>
        </p:txBody>
      </p:sp>
      <p:pic>
        <p:nvPicPr>
          <p:cNvPr id="57" name="Picture 5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36498" y="8265368"/>
            <a:ext cx="1048989" cy="1048989"/>
          </a:xfrm>
          <a:prstGeom prst="rect">
            <a:avLst/>
          </a:prstGeom>
          <a:effectLst>
            <a:outerShdw blurRad="50800" dist="38100" dir="2700000" algn="tl" rotWithShape="0">
              <a:prstClr val="black">
                <a:alpha val="40000"/>
              </a:prstClr>
            </a:outerShdw>
          </a:effectLst>
        </p:spPr>
      </p:pic>
      <p:pic>
        <p:nvPicPr>
          <p:cNvPr id="58" name="Picture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52" y="8342453"/>
            <a:ext cx="1010152" cy="1010152"/>
          </a:xfrm>
          <a:prstGeom prst="rect">
            <a:avLst/>
          </a:prstGeom>
          <a:effectLst>
            <a:outerShdw blurRad="50800" dist="38100" dir="2700000" algn="tl" rotWithShape="0">
              <a:prstClr val="black">
                <a:alpha val="40000"/>
              </a:prstClr>
            </a:outerShdw>
          </a:effectLst>
        </p:spPr>
      </p:pic>
      <p:pic>
        <p:nvPicPr>
          <p:cNvPr id="59" name="Picture 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flipV="1">
            <a:off x="1338172" y="8412885"/>
            <a:ext cx="434644" cy="434644"/>
          </a:xfrm>
          <a:prstGeom prst="rect">
            <a:avLst/>
          </a:prstGeom>
          <a:effectLst>
            <a:outerShdw blurRad="50800" dist="38100" dir="2700000" algn="tl" rotWithShape="0">
              <a:prstClr val="black">
                <a:alpha val="40000"/>
              </a:prstClr>
            </a:outerShdw>
          </a:effectLst>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755221" y="6199918"/>
            <a:ext cx="434644" cy="434644"/>
          </a:xfrm>
          <a:prstGeom prst="rect">
            <a:avLst/>
          </a:prstGeom>
          <a:effectLst>
            <a:outerShdw blurRad="50800" dist="38100" dir="2700000" algn="tl" rotWithShape="0">
              <a:prstClr val="black">
                <a:alpha val="40000"/>
              </a:prstClr>
            </a:outerShdw>
          </a:effectLst>
        </p:spPr>
      </p:pic>
      <p:cxnSp>
        <p:nvCxnSpPr>
          <p:cNvPr id="49" name="Straight Connector 48"/>
          <p:cNvCxnSpPr/>
          <p:nvPr/>
        </p:nvCxnSpPr>
        <p:spPr>
          <a:xfrm>
            <a:off x="380006" y="2864768"/>
            <a:ext cx="6120000" cy="0"/>
          </a:xfrm>
          <a:prstGeom prst="line">
            <a:avLst/>
          </a:prstGeom>
          <a:ln>
            <a:solidFill>
              <a:srgbClr val="EB9661"/>
            </a:solidFill>
          </a:ln>
          <a:effectLst>
            <a:outerShdw blurRad="50800" dist="38100" dir="8100000" algn="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63" name="TextBox 62"/>
          <p:cNvSpPr txBox="1"/>
          <p:nvPr/>
        </p:nvSpPr>
        <p:spPr>
          <a:xfrm>
            <a:off x="3561571" y="8874531"/>
            <a:ext cx="3024390" cy="830997"/>
          </a:xfrm>
          <a:prstGeom prst="rect">
            <a:avLst/>
          </a:prstGeom>
          <a:noFill/>
        </p:spPr>
        <p:txBody>
          <a:bodyPr wrap="square" rtlCol="0">
            <a:spAutoFit/>
          </a:bodyPr>
          <a:lstStyle/>
          <a:p>
            <a:pPr algn="ctr"/>
            <a:r>
              <a:rPr lang="en-US" sz="1200" dirty="0">
                <a:solidFill>
                  <a:schemeClr val="bg1"/>
                </a:solidFill>
              </a:rPr>
              <a:t>Indicative bill forecasts are based on consumption data provided by EQ, and are </a:t>
            </a:r>
            <a:r>
              <a:rPr lang="en-US" sz="1200" b="1" dirty="0">
                <a:solidFill>
                  <a:schemeClr val="bg1"/>
                </a:solidFill>
                <a:effectLst>
                  <a:outerShdw blurRad="38100" dist="38100" dir="2700000" algn="tl">
                    <a:srgbClr val="000000">
                      <a:alpha val="43137"/>
                    </a:srgbClr>
                  </a:outerShdw>
                </a:effectLst>
              </a:rPr>
              <a:t>not inclusive</a:t>
            </a:r>
            <a:r>
              <a:rPr lang="en-US" sz="1200" dirty="0">
                <a:solidFill>
                  <a:schemeClr val="bg1"/>
                </a:solidFill>
              </a:rPr>
              <a:t> of primary residential flat rate tariff charges</a:t>
            </a:r>
            <a:endParaRPr lang="en-AU" sz="1200" dirty="0"/>
          </a:p>
        </p:txBody>
      </p:sp>
      <p:pic>
        <p:nvPicPr>
          <p:cNvPr id="64" name="Picture 6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31992" y="5601072"/>
            <a:ext cx="1058003" cy="105800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96747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2592" y="384253"/>
            <a:ext cx="6501060"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Roboto"/>
              </a:rPr>
              <a:t>2. Indicative bill impacts (cont.)</a:t>
            </a:r>
            <a:endParaRPr lang="en-AU" sz="2400" dirty="0">
              <a:solidFill>
                <a:schemeClr val="bg1"/>
              </a:solidFill>
              <a:effectLst>
                <a:outerShdw blurRad="38100" dist="38100" dir="2700000" algn="tl">
                  <a:srgbClr val="000000">
                    <a:alpha val="43137"/>
                  </a:srgbClr>
                </a:outerShdw>
              </a:effectLst>
              <a:latin typeface="Roboto"/>
            </a:endParaRPr>
          </a:p>
        </p:txBody>
      </p:sp>
      <p:sp>
        <p:nvSpPr>
          <p:cNvPr id="8" name="TextBox 7"/>
          <p:cNvSpPr txBox="1"/>
          <p:nvPr/>
        </p:nvSpPr>
        <p:spPr>
          <a:xfrm>
            <a:off x="6257338" y="9422201"/>
            <a:ext cx="372165" cy="369332"/>
          </a:xfrm>
          <a:prstGeom prst="rect">
            <a:avLst/>
          </a:prstGeom>
          <a:noFill/>
        </p:spPr>
        <p:txBody>
          <a:bodyPr wrap="square" rtlCol="0">
            <a:spAutoFit/>
          </a:bodyPr>
          <a:lstStyle/>
          <a:p>
            <a:r>
              <a:rPr lang="en-US" dirty="0">
                <a:solidFill>
                  <a:schemeClr val="bg1"/>
                </a:solidFill>
              </a:rPr>
              <a:t>5</a:t>
            </a:r>
            <a:endParaRPr lang="en-AU" dirty="0">
              <a:solidFill>
                <a:schemeClr val="bg1"/>
              </a:solidFill>
            </a:endParaRPr>
          </a:p>
        </p:txBody>
      </p:sp>
      <p:cxnSp>
        <p:nvCxnSpPr>
          <p:cNvPr id="10" name="Straight Connector 9"/>
          <p:cNvCxnSpPr/>
          <p:nvPr/>
        </p:nvCxnSpPr>
        <p:spPr>
          <a:xfrm>
            <a:off x="378879" y="886624"/>
            <a:ext cx="6120000" cy="0"/>
          </a:xfrm>
          <a:prstGeom prst="line">
            <a:avLst/>
          </a:prstGeom>
          <a:ln>
            <a:solidFill>
              <a:srgbClr val="EB9661"/>
            </a:solidFill>
          </a:ln>
          <a:effectLst>
            <a:outerShdw blurRad="50800" dist="38100" dir="8100000" algn="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37" name="Straight Connector 36"/>
          <p:cNvCxnSpPr/>
          <p:nvPr/>
        </p:nvCxnSpPr>
        <p:spPr>
          <a:xfrm>
            <a:off x="312592" y="6897216"/>
            <a:ext cx="6120000" cy="0"/>
          </a:xfrm>
          <a:prstGeom prst="line">
            <a:avLst/>
          </a:prstGeom>
          <a:ln>
            <a:solidFill>
              <a:srgbClr val="EB9661"/>
            </a:solidFill>
          </a:ln>
          <a:effectLst>
            <a:outerShdw blurRad="50800" dist="38100" dir="8100000" algn="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84" name="Picture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2712" y="7388324"/>
            <a:ext cx="1172259" cy="1172259"/>
          </a:xfrm>
          <a:prstGeom prst="rect">
            <a:avLst/>
          </a:prstGeom>
          <a:effectLst>
            <a:outerShdw blurRad="50800" dist="38100" dir="2700000" algn="tl" rotWithShape="0">
              <a:prstClr val="black">
                <a:alpha val="40000"/>
              </a:prstClr>
            </a:outerShdw>
          </a:effectLst>
        </p:spPr>
      </p:pic>
      <p:sp>
        <p:nvSpPr>
          <p:cNvPr id="85" name="TextBox 84"/>
          <p:cNvSpPr txBox="1"/>
          <p:nvPr/>
        </p:nvSpPr>
        <p:spPr>
          <a:xfrm>
            <a:off x="1444827" y="7978284"/>
            <a:ext cx="4031149" cy="830997"/>
          </a:xfrm>
          <a:prstGeom prst="rect">
            <a:avLst/>
          </a:prstGeom>
          <a:noFill/>
        </p:spPr>
        <p:txBody>
          <a:bodyPr wrap="square" rtlCol="0">
            <a:spAutoFit/>
          </a:bodyPr>
          <a:lstStyle/>
          <a:p>
            <a:pPr algn="ctr"/>
            <a:r>
              <a:rPr lang="en-US" sz="1600" dirty="0">
                <a:solidFill>
                  <a:schemeClr val="bg1"/>
                </a:solidFill>
                <a:latin typeface="Roboto"/>
              </a:rPr>
              <a:t>Prices are </a:t>
            </a:r>
            <a:r>
              <a:rPr lang="en-US" sz="1600" b="1" dirty="0">
                <a:solidFill>
                  <a:schemeClr val="bg1"/>
                </a:solidFill>
                <a:latin typeface="Roboto"/>
              </a:rPr>
              <a:t>expected to decrease </a:t>
            </a:r>
            <a:r>
              <a:rPr lang="en-US" sz="1600" dirty="0">
                <a:solidFill>
                  <a:schemeClr val="bg1"/>
                </a:solidFill>
                <a:latin typeface="Roboto"/>
              </a:rPr>
              <a:t>mainly due to a projected </a:t>
            </a:r>
            <a:r>
              <a:rPr lang="en-US" sz="1600" dirty="0">
                <a:solidFill>
                  <a:schemeClr val="bg1"/>
                </a:solidFill>
                <a:effectLst>
                  <a:outerShdw blurRad="38100" dist="38100" dir="2700000" algn="tl">
                    <a:srgbClr val="000000">
                      <a:alpha val="43137"/>
                    </a:srgbClr>
                  </a:outerShdw>
                </a:effectLst>
                <a:latin typeface="Roboto"/>
              </a:rPr>
              <a:t>reduction in network and energy costs</a:t>
            </a:r>
            <a:endParaRPr lang="en-AU" sz="1600" dirty="0">
              <a:solidFill>
                <a:schemeClr val="bg1"/>
              </a:solidFill>
              <a:latin typeface="Roboto"/>
            </a:endParaRPr>
          </a:p>
        </p:txBody>
      </p:sp>
      <p:pic>
        <p:nvPicPr>
          <p:cNvPr id="86" name="Picture 8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023" y="7359515"/>
            <a:ext cx="1201068" cy="1201068"/>
          </a:xfrm>
          <a:prstGeom prst="rect">
            <a:avLst/>
          </a:prstGeom>
          <a:effectLst>
            <a:outerShdw blurRad="50800" dist="38100" dir="2700000" algn="tl" rotWithShape="0">
              <a:prstClr val="black">
                <a:alpha val="40000"/>
              </a:prstClr>
            </a:outerShdw>
          </a:effectLst>
        </p:spPr>
      </p:pic>
      <p:pic>
        <p:nvPicPr>
          <p:cNvPr id="89" name="Picture 8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H="1" flipV="1">
            <a:off x="726122" y="8684468"/>
            <a:ext cx="434644" cy="434644"/>
          </a:xfrm>
          <a:prstGeom prst="rect">
            <a:avLst/>
          </a:prstGeom>
          <a:effectLst>
            <a:outerShdw blurRad="50800" dist="38100" dir="2700000" algn="tl" rotWithShape="0">
              <a:prstClr val="black">
                <a:alpha val="40000"/>
              </a:prstClr>
            </a:outerShdw>
          </a:effectLst>
        </p:spPr>
      </p:pic>
      <p:cxnSp>
        <p:nvCxnSpPr>
          <p:cNvPr id="96" name="Straight Connector 95"/>
          <p:cNvCxnSpPr/>
          <p:nvPr/>
        </p:nvCxnSpPr>
        <p:spPr>
          <a:xfrm>
            <a:off x="4655228" y="3823974"/>
            <a:ext cx="8386" cy="1802159"/>
          </a:xfrm>
          <a:prstGeom prst="line">
            <a:avLst/>
          </a:prstGeom>
          <a:ln>
            <a:solidFill>
              <a:srgbClr val="EB9661"/>
            </a:solidFill>
          </a:ln>
          <a:effectLst>
            <a:outerShdw blurRad="50800" dist="38100" dir="5400000" algn="t"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pic>
        <p:nvPicPr>
          <p:cNvPr id="110" name="Picture 10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H="1" flipV="1">
            <a:off x="5732132" y="8684468"/>
            <a:ext cx="434644" cy="434644"/>
          </a:xfrm>
          <a:prstGeom prst="rect">
            <a:avLst/>
          </a:prstGeom>
          <a:effectLst>
            <a:outerShdw blurRad="50800" dist="38100" dir="2700000" algn="tl" rotWithShape="0">
              <a:prstClr val="black">
                <a:alpha val="40000"/>
              </a:prstClr>
            </a:outerShdw>
          </a:effectLst>
        </p:spPr>
      </p:pic>
      <p:sp>
        <p:nvSpPr>
          <p:cNvPr id="5" name="Rectangle 4"/>
          <p:cNvSpPr/>
          <p:nvPr/>
        </p:nvSpPr>
        <p:spPr>
          <a:xfrm>
            <a:off x="1306167" y="7331005"/>
            <a:ext cx="4413474" cy="646331"/>
          </a:xfrm>
          <a:prstGeom prst="rect">
            <a:avLst/>
          </a:prstGeom>
        </p:spPr>
        <p:txBody>
          <a:bodyPr wrap="square">
            <a:spAutoFit/>
          </a:bodyPr>
          <a:lstStyle/>
          <a:p>
            <a:pPr algn="ctr"/>
            <a:r>
              <a:rPr lang="en-US" b="1" dirty="0">
                <a:solidFill>
                  <a:srgbClr val="EB9661"/>
                </a:solidFill>
                <a:effectLst>
                  <a:outerShdw blurRad="38100" dist="38100" dir="2700000" algn="tl">
                    <a:srgbClr val="000000">
                      <a:alpha val="43137"/>
                    </a:srgbClr>
                  </a:outerShdw>
                </a:effectLst>
                <a:latin typeface="Roboto"/>
              </a:rPr>
              <a:t>What does the draft determination mean for my prices? </a:t>
            </a:r>
            <a:endParaRPr lang="en-AU" b="1" dirty="0">
              <a:solidFill>
                <a:srgbClr val="EB9661"/>
              </a:solidFill>
              <a:effectLst>
                <a:outerShdw blurRad="38100" dist="38100" dir="2700000" algn="tl">
                  <a:srgbClr val="000000">
                    <a:alpha val="43137"/>
                  </a:srgbClr>
                </a:outerShdw>
              </a:effectLst>
              <a:latin typeface="Roboto"/>
            </a:endParaRP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3522" y="2423998"/>
            <a:ext cx="940225" cy="940225"/>
          </a:xfrm>
          <a:prstGeom prst="rect">
            <a:avLst/>
          </a:prstGeom>
        </p:spPr>
      </p:pic>
      <p:pic>
        <p:nvPicPr>
          <p:cNvPr id="69" name="Picture 6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3501" y="2432241"/>
            <a:ext cx="940225" cy="940225"/>
          </a:xfrm>
          <a:prstGeom prst="rect">
            <a:avLst/>
          </a:prstGeom>
        </p:spPr>
      </p:pic>
      <p:grpSp>
        <p:nvGrpSpPr>
          <p:cNvPr id="4" name="Group 3"/>
          <p:cNvGrpSpPr/>
          <p:nvPr/>
        </p:nvGrpSpPr>
        <p:grpSpPr>
          <a:xfrm>
            <a:off x="158314" y="1558457"/>
            <a:ext cx="1820296" cy="4981355"/>
            <a:chOff x="-16745" y="4076101"/>
            <a:chExt cx="1820296" cy="4981355"/>
          </a:xfrm>
        </p:grpSpPr>
        <p:sp>
          <p:nvSpPr>
            <p:cNvPr id="51" name="TextBox 50"/>
            <p:cNvSpPr txBox="1"/>
            <p:nvPr/>
          </p:nvSpPr>
          <p:spPr>
            <a:xfrm>
              <a:off x="146694" y="8103349"/>
              <a:ext cx="1656857" cy="954107"/>
            </a:xfrm>
            <a:prstGeom prst="rect">
              <a:avLst/>
            </a:prstGeom>
            <a:noFill/>
          </p:spPr>
          <p:txBody>
            <a:bodyPr wrap="square" rtlCol="0">
              <a:spAutoFit/>
            </a:bodyPr>
            <a:lstStyle/>
            <a:p>
              <a:pPr algn="ctr"/>
              <a:r>
                <a:rPr lang="en-US" sz="2000" dirty="0">
                  <a:solidFill>
                    <a:schemeClr val="bg1"/>
                  </a:solidFill>
                  <a:latin typeface="Roboto"/>
                </a:rPr>
                <a:t>down from </a:t>
              </a:r>
              <a:r>
                <a:rPr lang="en-US" sz="2000" b="1" dirty="0">
                  <a:solidFill>
                    <a:schemeClr val="bg1"/>
                  </a:solidFill>
                  <a:latin typeface="Roboto"/>
                </a:rPr>
                <a:t>$56,494 </a:t>
              </a:r>
            </a:p>
            <a:p>
              <a:pPr algn="ctr"/>
              <a:r>
                <a:rPr lang="en-US" sz="1600" dirty="0">
                  <a:solidFill>
                    <a:schemeClr val="bg1"/>
                  </a:solidFill>
                  <a:latin typeface="Roboto"/>
                </a:rPr>
                <a:t>last year</a:t>
              </a:r>
              <a:endParaRPr lang="en-AU" sz="1600" dirty="0">
                <a:solidFill>
                  <a:schemeClr val="bg1"/>
                </a:solidFill>
                <a:latin typeface="Roboto"/>
              </a:endParaRPr>
            </a:p>
          </p:txBody>
        </p:sp>
        <p:sp>
          <p:nvSpPr>
            <p:cNvPr id="52" name="Rectangle 51"/>
            <p:cNvSpPr/>
            <p:nvPr/>
          </p:nvSpPr>
          <p:spPr>
            <a:xfrm>
              <a:off x="340833" y="4076101"/>
              <a:ext cx="1004584" cy="480533"/>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Tariff 44</a:t>
              </a:r>
              <a:endParaRPr lang="en-AU" b="1" dirty="0">
                <a:effectLst>
                  <a:outerShdw blurRad="38100" dist="38100" dir="2700000" algn="tl">
                    <a:srgbClr val="000000">
                      <a:alpha val="43137"/>
                    </a:srgbClr>
                  </a:outerShdw>
                </a:effectLst>
              </a:endParaRPr>
            </a:p>
          </p:txBody>
        </p:sp>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8845" y="6803939"/>
              <a:ext cx="1173397" cy="1173397"/>
            </a:xfrm>
            <a:prstGeom prst="rect">
              <a:avLst/>
            </a:prstGeom>
            <a:effectLst>
              <a:outerShdw blurRad="50800" dist="38100" dir="5400000" algn="t" rotWithShape="0">
                <a:prstClr val="black">
                  <a:alpha val="40000"/>
                </a:prstClr>
              </a:outerShdw>
            </a:effectLst>
          </p:spPr>
        </p:pic>
        <p:sp>
          <p:nvSpPr>
            <p:cNvPr id="98" name="TextBox 97"/>
            <p:cNvSpPr txBox="1"/>
            <p:nvPr/>
          </p:nvSpPr>
          <p:spPr>
            <a:xfrm>
              <a:off x="-16745" y="5768895"/>
              <a:ext cx="1656857" cy="1200329"/>
            </a:xfrm>
            <a:prstGeom prst="rect">
              <a:avLst/>
            </a:prstGeom>
            <a:noFill/>
          </p:spPr>
          <p:txBody>
            <a:bodyPr wrap="square" rtlCol="0">
              <a:spAutoFit/>
            </a:bodyPr>
            <a:lstStyle/>
            <a:p>
              <a:pPr algn="ctr"/>
              <a:r>
                <a:rPr lang="en-US" sz="2000" dirty="0">
                  <a:solidFill>
                    <a:schemeClr val="bg1"/>
                  </a:solidFill>
                  <a:latin typeface="Roboto"/>
                </a:rPr>
                <a:t> </a:t>
              </a:r>
              <a:r>
                <a:rPr lang="en-US" sz="3200" b="1" dirty="0">
                  <a:solidFill>
                    <a:schemeClr val="bg1"/>
                  </a:solidFill>
                  <a:latin typeface="Roboto"/>
                </a:rPr>
                <a:t>$51,516 </a:t>
              </a:r>
              <a:endParaRPr lang="en-US" sz="2000" b="1" dirty="0">
                <a:solidFill>
                  <a:schemeClr val="bg1"/>
                </a:solidFill>
                <a:latin typeface="Roboto"/>
              </a:endParaRPr>
            </a:p>
            <a:p>
              <a:pPr algn="ctr"/>
              <a:r>
                <a:rPr lang="en-US" sz="2000" dirty="0">
                  <a:solidFill>
                    <a:schemeClr val="bg1"/>
                  </a:solidFill>
                  <a:latin typeface="Roboto"/>
                </a:rPr>
                <a:t>   </a:t>
              </a:r>
              <a:endParaRPr lang="en-AU" sz="2000" dirty="0">
                <a:solidFill>
                  <a:schemeClr val="bg1"/>
                </a:solidFill>
                <a:latin typeface="Roboto"/>
              </a:endParaRPr>
            </a:p>
          </p:txBody>
        </p:sp>
        <p:sp>
          <p:nvSpPr>
            <p:cNvPr id="71" name="TextBox 70"/>
            <p:cNvSpPr txBox="1"/>
            <p:nvPr/>
          </p:nvSpPr>
          <p:spPr>
            <a:xfrm>
              <a:off x="15218" y="4680130"/>
              <a:ext cx="1656857" cy="1138773"/>
            </a:xfrm>
            <a:prstGeom prst="rect">
              <a:avLst/>
            </a:prstGeom>
            <a:noFill/>
          </p:spPr>
          <p:txBody>
            <a:bodyPr wrap="square" rtlCol="0">
              <a:spAutoFit/>
            </a:bodyPr>
            <a:lstStyle/>
            <a:p>
              <a:pPr algn="ctr"/>
              <a:r>
                <a:rPr lang="en-US" sz="2400" b="1" dirty="0">
                  <a:solidFill>
                    <a:schemeClr val="bg1"/>
                  </a:solidFill>
                  <a:latin typeface="Roboto"/>
                </a:rPr>
                <a:t>8.8% lower</a:t>
              </a:r>
            </a:p>
            <a:p>
              <a:pPr algn="ctr"/>
              <a:r>
                <a:rPr lang="en-US" sz="2000" dirty="0">
                  <a:solidFill>
                    <a:schemeClr val="bg1"/>
                  </a:solidFill>
                  <a:latin typeface="Roboto"/>
                </a:rPr>
                <a:t>   </a:t>
              </a:r>
              <a:endParaRPr lang="en-AU" sz="2000" dirty="0">
                <a:solidFill>
                  <a:schemeClr val="bg1"/>
                </a:solidFill>
                <a:latin typeface="Roboto"/>
              </a:endParaRPr>
            </a:p>
          </p:txBody>
        </p:sp>
      </p:grpSp>
      <p:grpSp>
        <p:nvGrpSpPr>
          <p:cNvPr id="3" name="Group 2"/>
          <p:cNvGrpSpPr/>
          <p:nvPr/>
        </p:nvGrpSpPr>
        <p:grpSpPr>
          <a:xfrm>
            <a:off x="2491074" y="1568624"/>
            <a:ext cx="1881030" cy="4971188"/>
            <a:chOff x="1624184" y="4086268"/>
            <a:chExt cx="1881030" cy="4971188"/>
          </a:xfrm>
        </p:grpSpPr>
        <p:sp>
          <p:nvSpPr>
            <p:cNvPr id="53" name="Rectangle 52"/>
            <p:cNvSpPr/>
            <p:nvPr/>
          </p:nvSpPr>
          <p:spPr>
            <a:xfrm>
              <a:off x="2037235" y="4086268"/>
              <a:ext cx="1017480" cy="46019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Tariff 45</a:t>
              </a:r>
              <a:endParaRPr lang="en-AU" b="1" dirty="0">
                <a:effectLst>
                  <a:outerShdw blurRad="38100" dist="38100" dir="2700000" algn="tl">
                    <a:srgbClr val="000000">
                      <a:alpha val="43137"/>
                    </a:srgbClr>
                  </a:outerShdw>
                </a:effectLst>
              </a:endParaRPr>
            </a:p>
          </p:txBody>
        </p:sp>
        <p:sp>
          <p:nvSpPr>
            <p:cNvPr id="99" name="TextBox 98"/>
            <p:cNvSpPr txBox="1"/>
            <p:nvPr/>
          </p:nvSpPr>
          <p:spPr>
            <a:xfrm>
              <a:off x="1802994" y="8103349"/>
              <a:ext cx="1656857" cy="954107"/>
            </a:xfrm>
            <a:prstGeom prst="rect">
              <a:avLst/>
            </a:prstGeom>
            <a:noFill/>
          </p:spPr>
          <p:txBody>
            <a:bodyPr wrap="square" rtlCol="0">
              <a:spAutoFit/>
            </a:bodyPr>
            <a:lstStyle/>
            <a:p>
              <a:pPr algn="ctr"/>
              <a:r>
                <a:rPr lang="en-US" sz="2000" dirty="0">
                  <a:solidFill>
                    <a:schemeClr val="bg1"/>
                  </a:solidFill>
                  <a:latin typeface="Roboto"/>
                </a:rPr>
                <a:t>down from </a:t>
              </a:r>
              <a:r>
                <a:rPr lang="en-US" sz="2000" b="1" dirty="0">
                  <a:solidFill>
                    <a:schemeClr val="bg1"/>
                  </a:solidFill>
                  <a:latin typeface="Roboto"/>
                </a:rPr>
                <a:t>$187,688</a:t>
              </a:r>
            </a:p>
            <a:p>
              <a:pPr algn="ctr"/>
              <a:r>
                <a:rPr lang="en-US" sz="1600" dirty="0">
                  <a:solidFill>
                    <a:schemeClr val="bg1"/>
                  </a:solidFill>
                  <a:latin typeface="Roboto"/>
                </a:rPr>
                <a:t>last year</a:t>
              </a:r>
              <a:endParaRPr lang="en-AU" sz="1600" dirty="0">
                <a:solidFill>
                  <a:schemeClr val="bg1"/>
                </a:solidFill>
                <a:latin typeface="Roboto"/>
              </a:endParaRPr>
            </a:p>
          </p:txBody>
        </p:sp>
        <p:pic>
          <p:nvPicPr>
            <p:cNvPr id="100" name="Picture 9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8772" y="6819877"/>
              <a:ext cx="1157459" cy="1157459"/>
            </a:xfrm>
            <a:prstGeom prst="rect">
              <a:avLst/>
            </a:prstGeom>
            <a:effectLst>
              <a:outerShdw blurRad="50800" dist="38100" dir="5400000" algn="t" rotWithShape="0">
                <a:prstClr val="black">
                  <a:alpha val="40000"/>
                </a:prstClr>
              </a:outerShdw>
            </a:effectLst>
          </p:spPr>
        </p:pic>
        <p:sp>
          <p:nvSpPr>
            <p:cNvPr id="101" name="TextBox 100"/>
            <p:cNvSpPr txBox="1"/>
            <p:nvPr/>
          </p:nvSpPr>
          <p:spPr>
            <a:xfrm>
              <a:off x="1624184" y="5741010"/>
              <a:ext cx="1881030" cy="1200329"/>
            </a:xfrm>
            <a:prstGeom prst="rect">
              <a:avLst/>
            </a:prstGeom>
            <a:noFill/>
          </p:spPr>
          <p:txBody>
            <a:bodyPr wrap="square" rtlCol="0">
              <a:spAutoFit/>
            </a:bodyPr>
            <a:lstStyle/>
            <a:p>
              <a:pPr algn="ctr"/>
              <a:r>
                <a:rPr lang="en-US" sz="2000" dirty="0">
                  <a:solidFill>
                    <a:schemeClr val="bg1"/>
                  </a:solidFill>
                  <a:latin typeface="Roboto"/>
                </a:rPr>
                <a:t> </a:t>
              </a:r>
              <a:r>
                <a:rPr lang="en-US" sz="3200" b="1" dirty="0">
                  <a:solidFill>
                    <a:schemeClr val="bg1"/>
                  </a:solidFill>
                  <a:latin typeface="Roboto"/>
                </a:rPr>
                <a:t>$174,899 </a:t>
              </a:r>
              <a:endParaRPr lang="en-US" sz="2000" b="1" dirty="0">
                <a:solidFill>
                  <a:schemeClr val="bg1"/>
                </a:solidFill>
                <a:latin typeface="Roboto"/>
              </a:endParaRPr>
            </a:p>
            <a:p>
              <a:pPr algn="ctr"/>
              <a:r>
                <a:rPr lang="en-US" sz="2000" dirty="0">
                  <a:solidFill>
                    <a:schemeClr val="bg1"/>
                  </a:solidFill>
                  <a:latin typeface="Roboto"/>
                </a:rPr>
                <a:t>  </a:t>
              </a:r>
              <a:endParaRPr lang="en-AU" sz="2000" dirty="0">
                <a:solidFill>
                  <a:schemeClr val="bg1"/>
                </a:solidFill>
                <a:latin typeface="Roboto"/>
              </a:endParaRPr>
            </a:p>
          </p:txBody>
        </p:sp>
        <p:sp>
          <p:nvSpPr>
            <p:cNvPr id="72" name="TextBox 71"/>
            <p:cNvSpPr txBox="1"/>
            <p:nvPr/>
          </p:nvSpPr>
          <p:spPr>
            <a:xfrm>
              <a:off x="1817586" y="4680130"/>
              <a:ext cx="1656857" cy="1138773"/>
            </a:xfrm>
            <a:prstGeom prst="rect">
              <a:avLst/>
            </a:prstGeom>
            <a:noFill/>
          </p:spPr>
          <p:txBody>
            <a:bodyPr wrap="square" rtlCol="0">
              <a:spAutoFit/>
            </a:bodyPr>
            <a:lstStyle/>
            <a:p>
              <a:pPr algn="ctr"/>
              <a:r>
                <a:rPr lang="en-US" sz="2400" b="1" dirty="0">
                  <a:solidFill>
                    <a:schemeClr val="bg1"/>
                  </a:solidFill>
                  <a:latin typeface="Roboto"/>
                </a:rPr>
                <a:t>6.8% </a:t>
              </a:r>
            </a:p>
            <a:p>
              <a:pPr algn="ctr"/>
              <a:r>
                <a:rPr lang="en-US" sz="2400" b="1" dirty="0">
                  <a:solidFill>
                    <a:schemeClr val="bg1"/>
                  </a:solidFill>
                  <a:latin typeface="Roboto"/>
                </a:rPr>
                <a:t>lower</a:t>
              </a:r>
            </a:p>
            <a:p>
              <a:pPr algn="ctr"/>
              <a:r>
                <a:rPr lang="en-US" sz="2000" dirty="0">
                  <a:solidFill>
                    <a:schemeClr val="bg1"/>
                  </a:solidFill>
                  <a:latin typeface="Roboto"/>
                </a:rPr>
                <a:t>   </a:t>
              </a:r>
              <a:endParaRPr lang="en-AU" sz="2000" dirty="0">
                <a:solidFill>
                  <a:schemeClr val="bg1"/>
                </a:solidFill>
                <a:latin typeface="Roboto"/>
              </a:endParaRPr>
            </a:p>
          </p:txBody>
        </p:sp>
      </p:grpSp>
      <p:grpSp>
        <p:nvGrpSpPr>
          <p:cNvPr id="2" name="Group 1"/>
          <p:cNvGrpSpPr/>
          <p:nvPr/>
        </p:nvGrpSpPr>
        <p:grpSpPr>
          <a:xfrm>
            <a:off x="4786922" y="1558457"/>
            <a:ext cx="1954446" cy="4981355"/>
            <a:chOff x="4850680" y="4076101"/>
            <a:chExt cx="1954446" cy="4981355"/>
          </a:xfrm>
        </p:grpSpPr>
        <p:sp>
          <p:nvSpPr>
            <p:cNvPr id="58" name="TextBox 57"/>
            <p:cNvSpPr txBox="1"/>
            <p:nvPr/>
          </p:nvSpPr>
          <p:spPr>
            <a:xfrm>
              <a:off x="5022045" y="8103349"/>
              <a:ext cx="1656857" cy="954107"/>
            </a:xfrm>
            <a:prstGeom prst="rect">
              <a:avLst/>
            </a:prstGeom>
            <a:noFill/>
          </p:spPr>
          <p:txBody>
            <a:bodyPr wrap="square" rtlCol="0">
              <a:spAutoFit/>
            </a:bodyPr>
            <a:lstStyle/>
            <a:p>
              <a:pPr algn="ctr"/>
              <a:r>
                <a:rPr lang="en-US" sz="2000" dirty="0">
                  <a:solidFill>
                    <a:schemeClr val="bg1"/>
                  </a:solidFill>
                  <a:latin typeface="Roboto"/>
                </a:rPr>
                <a:t>down from </a:t>
              </a:r>
              <a:r>
                <a:rPr lang="en-US" sz="2000" b="1" dirty="0">
                  <a:solidFill>
                    <a:schemeClr val="bg1"/>
                  </a:solidFill>
                  <a:latin typeface="Roboto"/>
                </a:rPr>
                <a:t>$447,008</a:t>
              </a:r>
            </a:p>
            <a:p>
              <a:pPr algn="ctr"/>
              <a:r>
                <a:rPr lang="en-US" sz="1600" dirty="0">
                  <a:solidFill>
                    <a:schemeClr val="bg1"/>
                  </a:solidFill>
                  <a:latin typeface="Roboto"/>
                </a:rPr>
                <a:t>last year</a:t>
              </a:r>
              <a:endParaRPr lang="en-AU" sz="1600" dirty="0">
                <a:solidFill>
                  <a:schemeClr val="bg1"/>
                </a:solidFill>
                <a:latin typeface="Roboto"/>
              </a:endParaRPr>
            </a:p>
          </p:txBody>
        </p:sp>
        <p:sp>
          <p:nvSpPr>
            <p:cNvPr id="59" name="Rectangle 58"/>
            <p:cNvSpPr/>
            <p:nvPr/>
          </p:nvSpPr>
          <p:spPr>
            <a:xfrm>
              <a:off x="5338975" y="4076101"/>
              <a:ext cx="1004584" cy="480533"/>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Tariff 46</a:t>
              </a:r>
              <a:endParaRPr lang="en-AU" b="1" dirty="0">
                <a:effectLst>
                  <a:outerShdw blurRad="38100" dist="38100" dir="2700000" algn="tl">
                    <a:srgbClr val="000000">
                      <a:alpha val="43137"/>
                    </a:srgbClr>
                  </a:outerShdw>
                </a:effectLst>
              </a:endParaRPr>
            </a:p>
          </p:txBody>
        </p:sp>
        <p:pic>
          <p:nvPicPr>
            <p:cNvPr id="63" name="Picture 6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8141" y="6803939"/>
              <a:ext cx="1173397" cy="1173397"/>
            </a:xfrm>
            <a:prstGeom prst="rect">
              <a:avLst/>
            </a:prstGeom>
            <a:effectLst>
              <a:outerShdw blurRad="50800" dist="38100" dir="5400000" algn="t" rotWithShape="0">
                <a:prstClr val="black">
                  <a:alpha val="40000"/>
                </a:prstClr>
              </a:outerShdw>
            </a:effectLst>
          </p:spPr>
        </p:pic>
        <p:sp>
          <p:nvSpPr>
            <p:cNvPr id="67" name="TextBox 66"/>
            <p:cNvSpPr txBox="1"/>
            <p:nvPr/>
          </p:nvSpPr>
          <p:spPr>
            <a:xfrm>
              <a:off x="4850680" y="6016802"/>
              <a:ext cx="1954446" cy="584775"/>
            </a:xfrm>
            <a:prstGeom prst="rect">
              <a:avLst/>
            </a:prstGeom>
            <a:noFill/>
          </p:spPr>
          <p:txBody>
            <a:bodyPr wrap="square" rtlCol="0">
              <a:spAutoFit/>
            </a:bodyPr>
            <a:lstStyle/>
            <a:p>
              <a:pPr algn="ctr"/>
              <a:r>
                <a:rPr lang="en-US" sz="3200" b="1" dirty="0">
                  <a:solidFill>
                    <a:schemeClr val="bg1"/>
                  </a:solidFill>
                  <a:latin typeface="Roboto"/>
                </a:rPr>
                <a:t>$421,388</a:t>
              </a:r>
            </a:p>
          </p:txBody>
        </p:sp>
        <p:sp>
          <p:nvSpPr>
            <p:cNvPr id="73" name="TextBox 72"/>
            <p:cNvSpPr txBox="1"/>
            <p:nvPr/>
          </p:nvSpPr>
          <p:spPr>
            <a:xfrm>
              <a:off x="5036530" y="4680130"/>
              <a:ext cx="1656857" cy="1138773"/>
            </a:xfrm>
            <a:prstGeom prst="rect">
              <a:avLst/>
            </a:prstGeom>
            <a:noFill/>
          </p:spPr>
          <p:txBody>
            <a:bodyPr wrap="square" rtlCol="0">
              <a:spAutoFit/>
            </a:bodyPr>
            <a:lstStyle/>
            <a:p>
              <a:pPr algn="ctr"/>
              <a:r>
                <a:rPr lang="en-US" sz="2400" b="1" dirty="0">
                  <a:solidFill>
                    <a:schemeClr val="bg1"/>
                  </a:solidFill>
                  <a:latin typeface="Roboto"/>
                </a:rPr>
                <a:t>5.7% lower</a:t>
              </a:r>
            </a:p>
            <a:p>
              <a:pPr algn="ctr"/>
              <a:r>
                <a:rPr lang="en-US" sz="2000" dirty="0">
                  <a:solidFill>
                    <a:schemeClr val="bg1"/>
                  </a:solidFill>
                  <a:latin typeface="Roboto"/>
                </a:rPr>
                <a:t>   </a:t>
              </a:r>
              <a:endParaRPr lang="en-AU" sz="2000" dirty="0">
                <a:solidFill>
                  <a:schemeClr val="bg1"/>
                </a:solidFill>
                <a:latin typeface="Roboto"/>
              </a:endParaRPr>
            </a:p>
          </p:txBody>
        </p:sp>
      </p:grpSp>
      <p:cxnSp>
        <p:nvCxnSpPr>
          <p:cNvPr id="45" name="Straight Connector 44"/>
          <p:cNvCxnSpPr/>
          <p:nvPr/>
        </p:nvCxnSpPr>
        <p:spPr>
          <a:xfrm>
            <a:off x="2089442" y="3823974"/>
            <a:ext cx="8386" cy="1802159"/>
          </a:xfrm>
          <a:prstGeom prst="line">
            <a:avLst/>
          </a:prstGeom>
          <a:ln>
            <a:solidFill>
              <a:srgbClr val="EB9661"/>
            </a:solidFill>
          </a:ln>
          <a:effectLst>
            <a:outerShdw blurRad="50800" dist="38100" dir="5400000" algn="t"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35" name="Title 2"/>
          <p:cNvSpPr>
            <a:spLocks noGrp="1"/>
          </p:cNvSpPr>
          <p:nvPr>
            <p:ph type="title"/>
          </p:nvPr>
        </p:nvSpPr>
        <p:spPr>
          <a:xfrm>
            <a:off x="331983" y="980870"/>
            <a:ext cx="6330575" cy="937073"/>
          </a:xfrm>
        </p:spPr>
        <p:txBody>
          <a:bodyPr>
            <a:noAutofit/>
          </a:bodyPr>
          <a:lstStyle/>
          <a:p>
            <a:r>
              <a:rPr lang="en-US" sz="1800" b="1" dirty="0">
                <a:solidFill>
                  <a:srgbClr val="EB9661"/>
                </a:solidFill>
                <a:effectLst>
                  <a:outerShdw blurRad="38100" dist="38100" dir="2700000" algn="tl">
                    <a:srgbClr val="000000">
                      <a:alpha val="43137"/>
                    </a:srgbClr>
                  </a:outerShdw>
                </a:effectLst>
                <a:latin typeface="Roboto"/>
              </a:rPr>
              <a:t>Large customer tariff prices have reduced</a:t>
            </a:r>
            <a:endParaRPr lang="en-AU" sz="1800" b="1" dirty="0">
              <a:solidFill>
                <a:srgbClr val="EB9661"/>
              </a:solidFill>
              <a:effectLst>
                <a:outerShdw blurRad="38100" dist="38100" dir="2700000" algn="tl">
                  <a:srgbClr val="000000">
                    <a:alpha val="43137"/>
                  </a:srgbClr>
                </a:outerShdw>
              </a:effectLst>
              <a:latin typeface="Roboto"/>
            </a:endParaRPr>
          </a:p>
        </p:txBody>
      </p:sp>
    </p:spTree>
    <p:extLst>
      <p:ext uri="{BB962C8B-B14F-4D97-AF65-F5344CB8AC3E}">
        <p14:creationId xmlns:p14="http://schemas.microsoft.com/office/powerpoint/2010/main" val="408702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a:xfrm>
            <a:off x="503481" y="7836105"/>
            <a:ext cx="5901216" cy="1077335"/>
          </a:xfrm>
          <a:prstGeom prst="roundRect">
            <a:avLst/>
          </a:prstGeom>
          <a:solidFill>
            <a:schemeClr val="accent3">
              <a:lumMod val="60000"/>
              <a:lumOff val="40000"/>
              <a:alpha val="0"/>
            </a:schemeClr>
          </a:solidFill>
          <a:ln>
            <a:solidFill>
              <a:srgbClr val="EB966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AU"/>
          </a:p>
        </p:txBody>
      </p:sp>
      <p:sp>
        <p:nvSpPr>
          <p:cNvPr id="3" name="Title 2"/>
          <p:cNvSpPr>
            <a:spLocks noGrp="1"/>
          </p:cNvSpPr>
          <p:nvPr>
            <p:ph type="title"/>
          </p:nvPr>
        </p:nvSpPr>
        <p:spPr>
          <a:xfrm>
            <a:off x="345833" y="398755"/>
            <a:ext cx="6336484" cy="541272"/>
          </a:xfrm>
        </p:spPr>
        <p:txBody>
          <a:bodyPr>
            <a:noAutofit/>
          </a:bodyPr>
          <a:lstStyle/>
          <a:p>
            <a:r>
              <a:rPr lang="en-US" sz="2400" dirty="0">
                <a:solidFill>
                  <a:srgbClr val="F5F5F5"/>
                </a:solidFill>
                <a:effectLst>
                  <a:outerShdw blurRad="38100" dist="38100" dir="2700000" algn="tl">
                    <a:srgbClr val="000000">
                      <a:alpha val="43137"/>
                    </a:srgbClr>
                  </a:outerShdw>
                </a:effectLst>
                <a:latin typeface="Roboto"/>
              </a:rPr>
              <a:t>2. Indicative bill impacts—obsolete tariffs</a:t>
            </a:r>
            <a:endParaRPr lang="en-AU" sz="2400" dirty="0">
              <a:solidFill>
                <a:srgbClr val="F5F5F5"/>
              </a:solidFill>
              <a:effectLst>
                <a:outerShdw blurRad="38100" dist="38100" dir="2700000" algn="tl">
                  <a:srgbClr val="000000">
                    <a:alpha val="43137"/>
                  </a:srgbClr>
                </a:outerShdw>
              </a:effectLst>
              <a:latin typeface="Roboto"/>
            </a:endParaRPr>
          </a:p>
        </p:txBody>
      </p:sp>
      <p:sp>
        <p:nvSpPr>
          <p:cNvPr id="15" name="TextBox 14"/>
          <p:cNvSpPr txBox="1"/>
          <p:nvPr/>
        </p:nvSpPr>
        <p:spPr>
          <a:xfrm>
            <a:off x="225667" y="1068781"/>
            <a:ext cx="2999638" cy="369332"/>
          </a:xfrm>
          <a:prstGeom prst="rect">
            <a:avLst/>
          </a:prstGeom>
          <a:noFill/>
          <a:effectLst>
            <a:outerShdw blurRad="50800" dist="38100" dir="2700000" algn="tl" rotWithShape="0">
              <a:prstClr val="black">
                <a:alpha val="0"/>
              </a:prstClr>
            </a:outerShdw>
          </a:effectLst>
        </p:spPr>
        <p:txBody>
          <a:bodyPr wrap="square" rtlCol="0">
            <a:spAutoFit/>
          </a:bodyPr>
          <a:lstStyle/>
          <a:p>
            <a:pPr algn="ctr"/>
            <a:r>
              <a:rPr lang="en-US" b="1" dirty="0">
                <a:solidFill>
                  <a:srgbClr val="EB9661"/>
                </a:solidFill>
                <a:latin typeface="Roboto"/>
              </a:rPr>
              <a:t>What are obsolete tariffs?</a:t>
            </a:r>
            <a:endParaRPr lang="en-AU" b="1" dirty="0">
              <a:solidFill>
                <a:srgbClr val="EB9661"/>
              </a:solidFill>
              <a:latin typeface="Roboto"/>
            </a:endParaRPr>
          </a:p>
        </p:txBody>
      </p:sp>
      <p:sp>
        <p:nvSpPr>
          <p:cNvPr id="20" name="TextBox 19"/>
          <p:cNvSpPr txBox="1"/>
          <p:nvPr/>
        </p:nvSpPr>
        <p:spPr>
          <a:xfrm>
            <a:off x="258780" y="1362931"/>
            <a:ext cx="3147391" cy="738664"/>
          </a:xfrm>
          <a:prstGeom prst="rect">
            <a:avLst/>
          </a:prstGeom>
          <a:noFill/>
        </p:spPr>
        <p:txBody>
          <a:bodyPr wrap="square" rtlCol="0">
            <a:spAutoFit/>
          </a:bodyPr>
          <a:lstStyle/>
          <a:p>
            <a:r>
              <a:rPr lang="en-US" sz="1400" dirty="0">
                <a:solidFill>
                  <a:schemeClr val="bg1"/>
                </a:solidFill>
                <a:latin typeface="Roboto"/>
              </a:rPr>
              <a:t>Non-cost-reflective legacy tariffs, some of which provide a </a:t>
            </a:r>
            <a:r>
              <a:rPr lang="en-US" sz="1400" b="1" dirty="0">
                <a:solidFill>
                  <a:schemeClr val="bg1"/>
                </a:solidFill>
                <a:effectLst>
                  <a:outerShdw blurRad="38100" dist="38100" dir="2700000" algn="tl">
                    <a:srgbClr val="000000">
                      <a:alpha val="43137"/>
                    </a:srgbClr>
                  </a:outerShdw>
                </a:effectLst>
                <a:latin typeface="Roboto"/>
              </a:rPr>
              <a:t>greater subsidy than the UTP</a:t>
            </a:r>
            <a:r>
              <a:rPr lang="en-US" sz="1400" dirty="0">
                <a:solidFill>
                  <a:schemeClr val="bg1"/>
                </a:solidFill>
                <a:latin typeface="Roboto"/>
              </a:rPr>
              <a:t>  </a:t>
            </a:r>
            <a:endParaRPr lang="en-AU" sz="1100" dirty="0">
              <a:solidFill>
                <a:schemeClr val="bg1"/>
              </a:solidFill>
              <a:latin typeface="Roboto"/>
            </a:endParaRPr>
          </a:p>
        </p:txBody>
      </p:sp>
      <p:sp>
        <p:nvSpPr>
          <p:cNvPr id="22" name="TextBox 21"/>
          <p:cNvSpPr txBox="1"/>
          <p:nvPr/>
        </p:nvSpPr>
        <p:spPr>
          <a:xfrm>
            <a:off x="341328" y="3379172"/>
            <a:ext cx="6072609" cy="523220"/>
          </a:xfrm>
          <a:prstGeom prst="rect">
            <a:avLst/>
          </a:prstGeom>
          <a:noFill/>
        </p:spPr>
        <p:txBody>
          <a:bodyPr wrap="square" rtlCol="0">
            <a:spAutoFit/>
          </a:bodyPr>
          <a:lstStyle/>
          <a:p>
            <a:r>
              <a:rPr lang="en-AU" sz="1400" dirty="0">
                <a:solidFill>
                  <a:schemeClr val="bg1"/>
                </a:solidFill>
                <a:latin typeface="Roboto"/>
              </a:rPr>
              <a:t>Customers who are on obsolete tariffs are allowed to remain on them until they expire. </a:t>
            </a:r>
          </a:p>
        </p:txBody>
      </p:sp>
      <p:sp>
        <p:nvSpPr>
          <p:cNvPr id="26" name="TextBox 25"/>
          <p:cNvSpPr txBox="1"/>
          <p:nvPr/>
        </p:nvSpPr>
        <p:spPr>
          <a:xfrm>
            <a:off x="2472687" y="7919853"/>
            <a:ext cx="3789231" cy="923330"/>
          </a:xfrm>
          <a:prstGeom prst="rect">
            <a:avLst/>
          </a:prstGeom>
          <a:noFill/>
        </p:spPr>
        <p:txBody>
          <a:bodyPr wrap="square" rtlCol="0">
            <a:spAutoFit/>
          </a:bodyPr>
          <a:lstStyle/>
          <a:p>
            <a:r>
              <a:rPr lang="en-AU" dirty="0">
                <a:solidFill>
                  <a:schemeClr val="bg1"/>
                </a:solidFill>
              </a:rPr>
              <a:t>Many customers could </a:t>
            </a:r>
            <a:r>
              <a:rPr lang="en-AU" b="1" dirty="0">
                <a:solidFill>
                  <a:schemeClr val="bg1"/>
                </a:solidFill>
                <a:effectLst>
                  <a:outerShdw blurRad="38100" dist="38100" dir="2700000" algn="tl">
                    <a:srgbClr val="000000">
                      <a:alpha val="43137"/>
                    </a:srgbClr>
                  </a:outerShdw>
                </a:effectLst>
              </a:rPr>
              <a:t>reduce their electricity </a:t>
            </a:r>
            <a:r>
              <a:rPr lang="en-AU" dirty="0">
                <a:solidFill>
                  <a:schemeClr val="bg1"/>
                </a:solidFill>
              </a:rPr>
              <a:t>costs by </a:t>
            </a:r>
            <a:r>
              <a:rPr lang="en-AU" b="1" dirty="0">
                <a:solidFill>
                  <a:schemeClr val="bg1"/>
                </a:solidFill>
                <a:effectLst>
                  <a:outerShdw blurRad="38100" dist="38100" dir="2700000" algn="tl">
                    <a:srgbClr val="000000">
                      <a:alpha val="43137"/>
                    </a:srgbClr>
                  </a:outerShdw>
                </a:effectLst>
              </a:rPr>
              <a:t>moving</a:t>
            </a:r>
            <a:r>
              <a:rPr lang="en-AU" b="1" dirty="0">
                <a:solidFill>
                  <a:schemeClr val="bg1"/>
                </a:solidFill>
              </a:rPr>
              <a:t> </a:t>
            </a:r>
            <a:r>
              <a:rPr lang="en-AU" dirty="0">
                <a:solidFill>
                  <a:schemeClr val="bg1"/>
                </a:solidFill>
              </a:rPr>
              <a:t>to standard business tariffs.</a:t>
            </a:r>
            <a:endParaRPr lang="en-AU" dirty="0">
              <a:solidFill>
                <a:schemeClr val="bg1"/>
              </a:solidFill>
              <a:latin typeface="Roboto"/>
            </a:endParaRPr>
          </a:p>
        </p:txBody>
      </p:sp>
      <p:sp>
        <p:nvSpPr>
          <p:cNvPr id="19" name="TextBox 18"/>
          <p:cNvSpPr txBox="1"/>
          <p:nvPr/>
        </p:nvSpPr>
        <p:spPr>
          <a:xfrm>
            <a:off x="6261918" y="9380041"/>
            <a:ext cx="464199" cy="646331"/>
          </a:xfrm>
          <a:prstGeom prst="rect">
            <a:avLst/>
          </a:prstGeom>
          <a:noFill/>
        </p:spPr>
        <p:txBody>
          <a:bodyPr wrap="square" rtlCol="0">
            <a:spAutoFit/>
          </a:bodyPr>
          <a:lstStyle/>
          <a:p>
            <a:r>
              <a:rPr lang="en-US" dirty="0">
                <a:solidFill>
                  <a:schemeClr val="bg1"/>
                </a:solidFill>
              </a:rPr>
              <a:t>6</a:t>
            </a:r>
          </a:p>
          <a:p>
            <a:endParaRPr lang="en-AU" dirty="0">
              <a:solidFill>
                <a:schemeClr val="bg1"/>
              </a:solidFill>
            </a:endParaRPr>
          </a:p>
        </p:txBody>
      </p:sp>
      <p:cxnSp>
        <p:nvCxnSpPr>
          <p:cNvPr id="18" name="Straight Connector 17"/>
          <p:cNvCxnSpPr/>
          <p:nvPr/>
        </p:nvCxnSpPr>
        <p:spPr>
          <a:xfrm>
            <a:off x="369000" y="920552"/>
            <a:ext cx="6120000" cy="0"/>
          </a:xfrm>
          <a:prstGeom prst="line">
            <a:avLst/>
          </a:prstGeom>
          <a:ln>
            <a:solidFill>
              <a:srgbClr val="EB9661"/>
            </a:solidFill>
          </a:ln>
          <a:effectLst>
            <a:outerShdw blurRad="50800" dist="38100" dir="8100000" algn="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1015409" y="3001965"/>
            <a:ext cx="4691369" cy="369332"/>
          </a:xfrm>
          <a:prstGeom prst="rect">
            <a:avLst/>
          </a:prstGeom>
          <a:noFill/>
        </p:spPr>
        <p:txBody>
          <a:bodyPr wrap="square" rtlCol="0">
            <a:spAutoFit/>
          </a:bodyPr>
          <a:lstStyle/>
          <a:p>
            <a:pPr algn="ctr"/>
            <a:r>
              <a:rPr lang="en-US" b="1" dirty="0">
                <a:solidFill>
                  <a:srgbClr val="EB9661"/>
                </a:solidFill>
                <a:latin typeface="Roboto"/>
              </a:rPr>
              <a:t>Who can access these tariffs?</a:t>
            </a:r>
            <a:endParaRPr lang="en-AU" b="1" dirty="0">
              <a:solidFill>
                <a:srgbClr val="EB9661"/>
              </a:solidFill>
              <a:latin typeface="Roboto"/>
            </a:endParaRPr>
          </a:p>
        </p:txBody>
      </p:sp>
      <p:sp>
        <p:nvSpPr>
          <p:cNvPr id="21" name="TextBox 20"/>
          <p:cNvSpPr txBox="1"/>
          <p:nvPr/>
        </p:nvSpPr>
        <p:spPr>
          <a:xfrm>
            <a:off x="341328" y="5412237"/>
            <a:ext cx="6247298" cy="369332"/>
          </a:xfrm>
          <a:prstGeom prst="rect">
            <a:avLst/>
          </a:prstGeom>
          <a:noFill/>
        </p:spPr>
        <p:txBody>
          <a:bodyPr wrap="square" rtlCol="0">
            <a:spAutoFit/>
          </a:bodyPr>
          <a:lstStyle/>
          <a:p>
            <a:r>
              <a:rPr lang="en-US" b="1" dirty="0">
                <a:solidFill>
                  <a:srgbClr val="EB9661"/>
                </a:solidFill>
                <a:latin typeface="Roboto"/>
              </a:rPr>
              <a:t>Obsolete tariffs are scheduled to expire</a:t>
            </a:r>
            <a:endParaRPr lang="en-AU" b="1" dirty="0">
              <a:solidFill>
                <a:srgbClr val="EB9661"/>
              </a:solidFill>
              <a:latin typeface="Roboto"/>
            </a:endParaRPr>
          </a:p>
        </p:txBody>
      </p:sp>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448302" y="4403663"/>
            <a:ext cx="732482" cy="732482"/>
          </a:xfrm>
          <a:prstGeom prst="rect">
            <a:avLst/>
          </a:prstGeom>
        </p:spPr>
      </p:pic>
      <p:pic>
        <p:nvPicPr>
          <p:cNvPr id="11" name="Picture 10"/>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4317076" y="4312984"/>
            <a:ext cx="844142" cy="844142"/>
          </a:xfrm>
          <a:prstGeom prst="rect">
            <a:avLst/>
          </a:prstGeom>
          <a:effectLst/>
        </p:spPr>
      </p:pic>
      <p:sp>
        <p:nvSpPr>
          <p:cNvPr id="17" name="TextBox 16"/>
          <p:cNvSpPr txBox="1"/>
          <p:nvPr/>
        </p:nvSpPr>
        <p:spPr>
          <a:xfrm>
            <a:off x="374568" y="7118884"/>
            <a:ext cx="6062530" cy="523220"/>
          </a:xfrm>
          <a:prstGeom prst="rect">
            <a:avLst/>
          </a:prstGeom>
          <a:noFill/>
        </p:spPr>
        <p:txBody>
          <a:bodyPr wrap="square" rtlCol="0">
            <a:spAutoFit/>
          </a:bodyPr>
          <a:lstStyle/>
          <a:p>
            <a:r>
              <a:rPr lang="en-US" sz="1400" dirty="0">
                <a:solidFill>
                  <a:schemeClr val="bg1"/>
                </a:solidFill>
                <a:latin typeface="Roboto"/>
              </a:rPr>
              <a:t>When obsolete tariffs expire, customers on these tariffs will be moved to standard business tariffs.</a:t>
            </a:r>
          </a:p>
        </p:txBody>
      </p:sp>
      <p:sp>
        <p:nvSpPr>
          <p:cNvPr id="25" name="TextBox 24"/>
          <p:cNvSpPr txBox="1"/>
          <p:nvPr/>
        </p:nvSpPr>
        <p:spPr>
          <a:xfrm>
            <a:off x="3466185" y="1400494"/>
            <a:ext cx="2737072" cy="738664"/>
          </a:xfrm>
          <a:prstGeom prst="rect">
            <a:avLst/>
          </a:prstGeom>
          <a:noFill/>
        </p:spPr>
        <p:txBody>
          <a:bodyPr wrap="square" rtlCol="0">
            <a:spAutoFit/>
          </a:bodyPr>
          <a:lstStyle/>
          <a:p>
            <a:pPr algn="just"/>
            <a:r>
              <a:rPr lang="en-AU" sz="1400" dirty="0">
                <a:solidFill>
                  <a:schemeClr val="bg1"/>
                </a:solidFill>
                <a:latin typeface="Roboto"/>
              </a:rPr>
              <a:t>Tariffs 20 (large), 21, 22 (small and large), 37, 47, 48, 62, 65, 66</a:t>
            </a:r>
            <a:endParaRPr lang="en-AU" sz="1400" dirty="0"/>
          </a:p>
        </p:txBody>
      </p:sp>
      <p:sp>
        <p:nvSpPr>
          <p:cNvPr id="28" name="TextBox 27"/>
          <p:cNvSpPr txBox="1"/>
          <p:nvPr/>
        </p:nvSpPr>
        <p:spPr>
          <a:xfrm>
            <a:off x="3405833" y="1070588"/>
            <a:ext cx="3142403" cy="369332"/>
          </a:xfrm>
          <a:prstGeom prst="rect">
            <a:avLst/>
          </a:prstGeom>
          <a:noFill/>
          <a:effectLst>
            <a:outerShdw blurRad="50800" dist="38100" dir="2700000" algn="tl" rotWithShape="0">
              <a:prstClr val="black">
                <a:alpha val="0"/>
              </a:prstClr>
            </a:outerShdw>
          </a:effectLst>
        </p:spPr>
        <p:txBody>
          <a:bodyPr wrap="square" rtlCol="0">
            <a:spAutoFit/>
          </a:bodyPr>
          <a:lstStyle/>
          <a:p>
            <a:pPr algn="ctr"/>
            <a:r>
              <a:rPr lang="en-US" b="1" dirty="0">
                <a:solidFill>
                  <a:srgbClr val="EB9661"/>
                </a:solidFill>
                <a:latin typeface="Roboto"/>
              </a:rPr>
              <a:t>Which tariffs are obsolete?</a:t>
            </a:r>
            <a:endParaRPr lang="en-AU" b="1" dirty="0">
              <a:solidFill>
                <a:srgbClr val="EB9661"/>
              </a:solidFill>
              <a:latin typeface="Roboto"/>
            </a:endParaRPr>
          </a:p>
        </p:txBody>
      </p:sp>
      <p:sp>
        <p:nvSpPr>
          <p:cNvPr id="2" name="TextBox 1"/>
          <p:cNvSpPr txBox="1"/>
          <p:nvPr/>
        </p:nvSpPr>
        <p:spPr>
          <a:xfrm>
            <a:off x="2801938" y="4664562"/>
            <a:ext cx="1469591" cy="338554"/>
          </a:xfrm>
          <a:prstGeom prst="rect">
            <a:avLst/>
          </a:prstGeom>
          <a:noFill/>
        </p:spPr>
        <p:txBody>
          <a:bodyPr wrap="square" rtlCol="0">
            <a:spAutoFit/>
          </a:bodyPr>
          <a:lstStyle/>
          <a:p>
            <a:pPr algn="ctr"/>
            <a:r>
              <a:rPr lang="en-AU" sz="1600" dirty="0">
                <a:solidFill>
                  <a:schemeClr val="bg1"/>
                </a:solidFill>
              </a:rPr>
              <a:t>Farming</a:t>
            </a:r>
            <a:endParaRPr lang="en-AU" dirty="0">
              <a:solidFill>
                <a:schemeClr val="bg1"/>
              </a:solidFill>
            </a:endParaRPr>
          </a:p>
        </p:txBody>
      </p:sp>
      <p:sp>
        <p:nvSpPr>
          <p:cNvPr id="31" name="TextBox 30"/>
          <p:cNvSpPr txBox="1"/>
          <p:nvPr/>
        </p:nvSpPr>
        <p:spPr>
          <a:xfrm>
            <a:off x="978715" y="4657403"/>
            <a:ext cx="1469591" cy="338554"/>
          </a:xfrm>
          <a:prstGeom prst="rect">
            <a:avLst/>
          </a:prstGeom>
          <a:noFill/>
        </p:spPr>
        <p:txBody>
          <a:bodyPr wrap="square" rtlCol="0">
            <a:spAutoFit/>
          </a:bodyPr>
          <a:lstStyle/>
          <a:p>
            <a:pPr algn="ctr"/>
            <a:r>
              <a:rPr lang="en-AU" sz="1600" dirty="0">
                <a:solidFill>
                  <a:schemeClr val="bg1"/>
                </a:solidFill>
              </a:rPr>
              <a:t>Irrigation</a:t>
            </a:r>
            <a:endParaRPr lang="en-AU" dirty="0">
              <a:solidFill>
                <a:schemeClr val="bg1"/>
              </a:solidFill>
            </a:endParaRPr>
          </a:p>
        </p:txBody>
      </p:sp>
      <p:sp>
        <p:nvSpPr>
          <p:cNvPr id="32" name="TextBox 31"/>
          <p:cNvSpPr txBox="1"/>
          <p:nvPr/>
        </p:nvSpPr>
        <p:spPr>
          <a:xfrm>
            <a:off x="5093161" y="4665721"/>
            <a:ext cx="1589156" cy="338554"/>
          </a:xfrm>
          <a:prstGeom prst="rect">
            <a:avLst/>
          </a:prstGeom>
          <a:noFill/>
        </p:spPr>
        <p:txBody>
          <a:bodyPr wrap="square" rtlCol="0">
            <a:spAutoFit/>
          </a:bodyPr>
          <a:lstStyle/>
          <a:p>
            <a:pPr algn="ctr"/>
            <a:r>
              <a:rPr lang="en-AU" sz="1600" dirty="0">
                <a:solidFill>
                  <a:schemeClr val="bg1"/>
                </a:solidFill>
              </a:rPr>
              <a:t>Manufacturing</a:t>
            </a:r>
            <a:endParaRPr lang="en-AU" dirty="0">
              <a:solidFill>
                <a:schemeClr val="bg1"/>
              </a:solidFill>
            </a:endParaRPr>
          </a:p>
        </p:txBody>
      </p:sp>
      <p:sp>
        <p:nvSpPr>
          <p:cNvPr id="34" name="TextBox 33"/>
          <p:cNvSpPr txBox="1"/>
          <p:nvPr/>
        </p:nvSpPr>
        <p:spPr>
          <a:xfrm>
            <a:off x="341328" y="9021669"/>
            <a:ext cx="6472762" cy="523220"/>
          </a:xfrm>
          <a:prstGeom prst="rect">
            <a:avLst/>
          </a:prstGeom>
          <a:noFill/>
        </p:spPr>
        <p:txBody>
          <a:bodyPr wrap="square" rtlCol="0">
            <a:spAutoFit/>
          </a:bodyPr>
          <a:lstStyle/>
          <a:p>
            <a:r>
              <a:rPr lang="en-US" sz="1400" b="1" dirty="0">
                <a:solidFill>
                  <a:schemeClr val="bg1"/>
                </a:solidFill>
                <a:effectLst>
                  <a:outerShdw blurRad="38100" dist="38100" dir="2700000" algn="tl">
                    <a:srgbClr val="000000">
                      <a:alpha val="43137"/>
                    </a:srgbClr>
                  </a:outerShdw>
                </a:effectLst>
                <a:latin typeface="Roboto"/>
              </a:rPr>
              <a:t>Contact Ergon Energy</a:t>
            </a:r>
            <a:r>
              <a:rPr lang="en-US" sz="1400" dirty="0">
                <a:solidFill>
                  <a:schemeClr val="bg1"/>
                </a:solidFill>
                <a:latin typeface="Roboto"/>
              </a:rPr>
              <a:t> on 1300 135 210 to find out which standard business tariff is best for you.</a:t>
            </a:r>
          </a:p>
        </p:txBody>
      </p:sp>
      <p:pic>
        <p:nvPicPr>
          <p:cNvPr id="6" name="Picture 5"/>
          <p:cNvPicPr>
            <a:picLocks noChangeAspect="1"/>
          </p:cNvPicPr>
          <p:nvPr/>
        </p:nvPicPr>
        <p:blipFill>
          <a:blip r:embed="rId7">
            <a:extLst>
              <a:ext uri="{BEBA8EAE-BF5A-486C-A8C5-ECC9F3942E4B}">
                <a14:imgProps xmlns:a14="http://schemas.microsoft.com/office/drawing/2010/main">
                  <a14:imgLayer r:embed="rId8">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148790" y="7895600"/>
            <a:ext cx="1022099" cy="921078"/>
          </a:xfrm>
          <a:prstGeom prst="rect">
            <a:avLst/>
          </a:prstGeom>
          <a:effectLst/>
        </p:spPr>
      </p:pic>
      <p:sp>
        <p:nvSpPr>
          <p:cNvPr id="5" name="TextBox 4"/>
          <p:cNvSpPr txBox="1"/>
          <p:nvPr/>
        </p:nvSpPr>
        <p:spPr>
          <a:xfrm>
            <a:off x="1477240" y="3944888"/>
            <a:ext cx="3903520" cy="584775"/>
          </a:xfrm>
          <a:prstGeom prst="rect">
            <a:avLst/>
          </a:prstGeom>
          <a:noFill/>
        </p:spPr>
        <p:txBody>
          <a:bodyPr wrap="square" rtlCol="0">
            <a:spAutoFit/>
          </a:bodyPr>
          <a:lstStyle/>
          <a:p>
            <a:pPr algn="ctr"/>
            <a:r>
              <a:rPr lang="en-AU" sz="1400" dirty="0">
                <a:solidFill>
                  <a:schemeClr val="bg1"/>
                </a:solidFill>
                <a:latin typeface="Roboto"/>
              </a:rPr>
              <a:t>These tariffs have typically been accessed for:</a:t>
            </a:r>
          </a:p>
          <a:p>
            <a:endParaRPr lang="en-AU" dirty="0"/>
          </a:p>
        </p:txBody>
      </p:sp>
      <p:sp>
        <p:nvSpPr>
          <p:cNvPr id="7" name="TextBox 6"/>
          <p:cNvSpPr txBox="1"/>
          <p:nvPr/>
        </p:nvSpPr>
        <p:spPr>
          <a:xfrm>
            <a:off x="536546" y="2163902"/>
            <a:ext cx="5649093" cy="1021370"/>
          </a:xfrm>
          <a:prstGeom prst="rect">
            <a:avLst/>
          </a:prstGeom>
          <a:noFill/>
        </p:spPr>
        <p:txBody>
          <a:bodyPr wrap="square" rtlCol="0">
            <a:spAutoFit/>
          </a:bodyPr>
          <a:lstStyle/>
          <a:p>
            <a:pPr algn="ctr">
              <a:lnSpc>
                <a:spcPts val="2500"/>
              </a:lnSpc>
            </a:pPr>
            <a:r>
              <a:rPr lang="en-US" dirty="0">
                <a:solidFill>
                  <a:schemeClr val="bg1"/>
                </a:solidFill>
              </a:rPr>
              <a:t>This year prices will remain unchanged </a:t>
            </a:r>
          </a:p>
          <a:p>
            <a:pPr algn="ctr">
              <a:lnSpc>
                <a:spcPts val="2500"/>
              </a:lnSpc>
            </a:pPr>
            <a:r>
              <a:rPr lang="en-US" sz="1400" dirty="0">
                <a:solidFill>
                  <a:schemeClr val="bg1"/>
                </a:solidFill>
                <a:latin typeface="Roboto"/>
              </a:rPr>
              <a:t>(prices for these tariffs have </a:t>
            </a:r>
            <a:r>
              <a:rPr lang="en-US" sz="1400" b="1" dirty="0">
                <a:solidFill>
                  <a:schemeClr val="bg1"/>
                </a:solidFill>
                <a:effectLst>
                  <a:outerShdw blurRad="38100" dist="38100" dir="2700000" algn="tl">
                    <a:srgbClr val="000000">
                      <a:alpha val="43137"/>
                    </a:srgbClr>
                  </a:outerShdw>
                </a:effectLst>
                <a:latin typeface="Roboto"/>
              </a:rPr>
              <a:t>not increased </a:t>
            </a:r>
            <a:r>
              <a:rPr lang="en-US" sz="1400" dirty="0">
                <a:solidFill>
                  <a:schemeClr val="bg1"/>
                </a:solidFill>
                <a:latin typeface="Roboto"/>
              </a:rPr>
              <a:t>since 2017</a:t>
            </a:r>
            <a:r>
              <a:rPr lang="en-AU" sz="1400" dirty="0">
                <a:solidFill>
                  <a:schemeClr val="bg1"/>
                </a:solidFill>
                <a:latin typeface="Roboto"/>
              </a:rPr>
              <a:t>–</a:t>
            </a:r>
            <a:r>
              <a:rPr lang="en-US" sz="1400" dirty="0">
                <a:solidFill>
                  <a:schemeClr val="bg1"/>
                </a:solidFill>
                <a:latin typeface="Roboto"/>
              </a:rPr>
              <a:t>18)</a:t>
            </a:r>
            <a:br>
              <a:rPr lang="en-US" sz="1400" dirty="0">
                <a:solidFill>
                  <a:schemeClr val="bg1"/>
                </a:solidFill>
                <a:latin typeface="Roboto"/>
              </a:rPr>
            </a:br>
            <a:endParaRPr lang="en-AU" sz="1400" dirty="0">
              <a:solidFill>
                <a:schemeClr val="bg1"/>
              </a:solidFill>
            </a:endParaRPr>
          </a:p>
        </p:txBody>
      </p:sp>
      <p:sp>
        <p:nvSpPr>
          <p:cNvPr id="35" name="Rounded Rectangle 34"/>
          <p:cNvSpPr/>
          <p:nvPr/>
        </p:nvSpPr>
        <p:spPr>
          <a:xfrm>
            <a:off x="561403" y="2182488"/>
            <a:ext cx="5632457" cy="754288"/>
          </a:xfrm>
          <a:prstGeom prst="roundRect">
            <a:avLst/>
          </a:prstGeom>
          <a:noFill/>
          <a:ln w="28575" cap="flat" cmpd="sng" algn="ctr">
            <a:solidFill>
              <a:srgbClr val="EB9661"/>
            </a:solidFill>
            <a:prstDash val="solid"/>
            <a:round/>
            <a:headEnd type="none" w="med" len="med"/>
            <a:tailEnd type="none" w="med" len="med"/>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rtlCol="0" anchor="ctr"/>
          <a:lstStyle/>
          <a:p>
            <a:pPr algn="ctr"/>
            <a:endParaRPr lang="en-AU">
              <a:latin typeface="Roboto"/>
            </a:endParaRPr>
          </a:p>
        </p:txBody>
      </p:sp>
      <p:sp>
        <p:nvSpPr>
          <p:cNvPr id="9" name="TextBox 8"/>
          <p:cNvSpPr txBox="1"/>
          <p:nvPr/>
        </p:nvSpPr>
        <p:spPr>
          <a:xfrm>
            <a:off x="1282724" y="3600057"/>
            <a:ext cx="5399593" cy="584775"/>
          </a:xfrm>
          <a:prstGeom prst="rect">
            <a:avLst/>
          </a:prstGeom>
          <a:noFill/>
        </p:spPr>
        <p:txBody>
          <a:bodyPr wrap="square" rtlCol="0">
            <a:spAutoFit/>
          </a:bodyPr>
          <a:lstStyle/>
          <a:p>
            <a:r>
              <a:rPr lang="en-AU" sz="1400" dirty="0">
                <a:solidFill>
                  <a:schemeClr val="bg1"/>
                </a:solidFill>
                <a:latin typeface="Roboto"/>
              </a:rPr>
              <a:t>Customers who move off obsolete tariffs, </a:t>
            </a:r>
            <a:r>
              <a:rPr lang="en-AU" sz="1400" b="1" dirty="0">
                <a:solidFill>
                  <a:schemeClr val="bg1"/>
                </a:solidFill>
                <a:effectLst>
                  <a:outerShdw blurRad="38100" dist="38100" dir="2700000" algn="tl">
                    <a:srgbClr val="000000">
                      <a:alpha val="43137"/>
                    </a:srgbClr>
                  </a:outerShdw>
                </a:effectLst>
                <a:latin typeface="Roboto"/>
              </a:rPr>
              <a:t>cannot go back on</a:t>
            </a:r>
            <a:r>
              <a:rPr lang="en-AU" sz="1400" b="1" dirty="0">
                <a:solidFill>
                  <a:schemeClr val="bg1"/>
                </a:solidFill>
                <a:latin typeface="Roboto"/>
              </a:rPr>
              <a:t>. </a:t>
            </a:r>
            <a:endParaRPr lang="en-AU" sz="1400" dirty="0">
              <a:solidFill>
                <a:schemeClr val="bg1"/>
              </a:solidFill>
              <a:latin typeface="Roboto"/>
            </a:endParaRPr>
          </a:p>
          <a:p>
            <a:endParaRPr lang="en-AU" dirty="0"/>
          </a:p>
        </p:txBody>
      </p:sp>
      <p:pic>
        <p:nvPicPr>
          <p:cNvPr id="12" name="Picture 11"/>
          <p:cNvPicPr>
            <a:picLocks noChangeAspect="1"/>
          </p:cNvPicPr>
          <p:nvPr/>
        </p:nvPicPr>
        <p:blipFill>
          <a:blip r:embed="rId9">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360960" y="4399249"/>
            <a:ext cx="713028" cy="713028"/>
          </a:xfrm>
          <a:prstGeom prst="rect">
            <a:avLst/>
          </a:prstGeom>
        </p:spPr>
      </p:pic>
      <p:cxnSp>
        <p:nvCxnSpPr>
          <p:cNvPr id="36" name="Straight Connector 35"/>
          <p:cNvCxnSpPr/>
          <p:nvPr/>
        </p:nvCxnSpPr>
        <p:spPr>
          <a:xfrm>
            <a:off x="870328" y="5241032"/>
            <a:ext cx="5117345" cy="0"/>
          </a:xfrm>
          <a:prstGeom prst="line">
            <a:avLst/>
          </a:prstGeom>
          <a:ln>
            <a:solidFill>
              <a:srgbClr val="EB9661"/>
            </a:solidFill>
          </a:ln>
          <a:effectLst>
            <a:outerShdw blurRad="50800" dist="38100" dir="8100000" algn="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grpSp>
        <p:nvGrpSpPr>
          <p:cNvPr id="13" name="Group 12"/>
          <p:cNvGrpSpPr/>
          <p:nvPr/>
        </p:nvGrpSpPr>
        <p:grpSpPr>
          <a:xfrm>
            <a:off x="402591" y="5908752"/>
            <a:ext cx="6150351" cy="1040699"/>
            <a:chOff x="430683" y="5862591"/>
            <a:chExt cx="5981451" cy="962617"/>
          </a:xfrm>
        </p:grpSpPr>
        <p:sp>
          <p:nvSpPr>
            <p:cNvPr id="30" name="Folded Corner 29"/>
            <p:cNvSpPr/>
            <p:nvPr/>
          </p:nvSpPr>
          <p:spPr>
            <a:xfrm>
              <a:off x="434114" y="5862591"/>
              <a:ext cx="5893897" cy="437396"/>
            </a:xfrm>
            <a:prstGeom prst="foldedCorner">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latin typeface="Roboto"/>
              </a:endParaRPr>
            </a:p>
          </p:txBody>
        </p:sp>
        <p:sp>
          <p:nvSpPr>
            <p:cNvPr id="39" name="Folded Corner 38"/>
            <p:cNvSpPr/>
            <p:nvPr/>
          </p:nvSpPr>
          <p:spPr>
            <a:xfrm>
              <a:off x="430683" y="6387812"/>
              <a:ext cx="5893897" cy="437396"/>
            </a:xfrm>
            <a:prstGeom prst="foldedCorner">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latin typeface="Roboto"/>
              </a:endParaRPr>
            </a:p>
          </p:txBody>
        </p:sp>
        <p:cxnSp>
          <p:nvCxnSpPr>
            <p:cNvPr id="23" name="Straight Connector 22"/>
            <p:cNvCxnSpPr/>
            <p:nvPr/>
          </p:nvCxnSpPr>
          <p:spPr>
            <a:xfrm>
              <a:off x="2348880" y="5864034"/>
              <a:ext cx="0" cy="412860"/>
            </a:xfrm>
            <a:prstGeom prst="line">
              <a:avLst/>
            </a:prstGeom>
            <a:ln>
              <a:solidFill>
                <a:srgbClr val="EB9661"/>
              </a:solidFill>
            </a:ln>
          </p:spPr>
          <p:style>
            <a:lnRef idx="3">
              <a:schemeClr val="accent5"/>
            </a:lnRef>
            <a:fillRef idx="0">
              <a:schemeClr val="accent5"/>
            </a:fillRef>
            <a:effectRef idx="2">
              <a:schemeClr val="accent5"/>
            </a:effectRef>
            <a:fontRef idx="minor">
              <a:schemeClr val="tx1"/>
            </a:fontRef>
          </p:style>
        </p:cxnSp>
        <p:cxnSp>
          <p:nvCxnSpPr>
            <p:cNvPr id="41" name="Straight Connector 40"/>
            <p:cNvCxnSpPr/>
            <p:nvPr/>
          </p:nvCxnSpPr>
          <p:spPr>
            <a:xfrm>
              <a:off x="2348880" y="6393160"/>
              <a:ext cx="0" cy="412860"/>
            </a:xfrm>
            <a:prstGeom prst="line">
              <a:avLst/>
            </a:prstGeom>
            <a:ln>
              <a:solidFill>
                <a:srgbClr val="EB9661"/>
              </a:solidFill>
            </a:ln>
          </p:spPr>
          <p:style>
            <a:lnRef idx="3">
              <a:schemeClr val="accent5"/>
            </a:lnRef>
            <a:fillRef idx="0">
              <a:schemeClr val="accent5"/>
            </a:fillRef>
            <a:effectRef idx="2">
              <a:schemeClr val="accent5"/>
            </a:effectRef>
            <a:fontRef idx="minor">
              <a:schemeClr val="tx1"/>
            </a:fontRef>
          </p:style>
        </p:cxnSp>
        <p:sp>
          <p:nvSpPr>
            <p:cNvPr id="42" name="TextBox 41"/>
            <p:cNvSpPr txBox="1"/>
            <p:nvPr/>
          </p:nvSpPr>
          <p:spPr>
            <a:xfrm>
              <a:off x="591846" y="5908951"/>
              <a:ext cx="1571451" cy="284685"/>
            </a:xfrm>
            <a:prstGeom prst="rect">
              <a:avLst/>
            </a:prstGeom>
            <a:noFill/>
          </p:spPr>
          <p:txBody>
            <a:bodyPr wrap="square" rtlCol="0">
              <a:spAutoFit/>
            </a:bodyPr>
            <a:lstStyle/>
            <a:p>
              <a:r>
                <a:rPr lang="en-US" sz="1400" b="1" dirty="0">
                  <a:solidFill>
                    <a:schemeClr val="bg1"/>
                  </a:solidFill>
                  <a:latin typeface="Roboto"/>
                </a:rPr>
                <a:t>1 July 2021</a:t>
              </a:r>
              <a:endParaRPr lang="en-AU" sz="1400" b="1" dirty="0">
                <a:solidFill>
                  <a:schemeClr val="bg1"/>
                </a:solidFill>
                <a:latin typeface="Roboto"/>
              </a:endParaRPr>
            </a:p>
          </p:txBody>
        </p:sp>
        <p:sp>
          <p:nvSpPr>
            <p:cNvPr id="43" name="TextBox 42"/>
            <p:cNvSpPr txBox="1"/>
            <p:nvPr/>
          </p:nvSpPr>
          <p:spPr>
            <a:xfrm>
              <a:off x="606913" y="6394764"/>
              <a:ext cx="1571451" cy="284685"/>
            </a:xfrm>
            <a:prstGeom prst="rect">
              <a:avLst/>
            </a:prstGeom>
            <a:noFill/>
          </p:spPr>
          <p:txBody>
            <a:bodyPr wrap="square" rtlCol="0">
              <a:spAutoFit/>
            </a:bodyPr>
            <a:lstStyle/>
            <a:p>
              <a:r>
                <a:rPr lang="en-US" sz="1400" b="1" dirty="0">
                  <a:solidFill>
                    <a:schemeClr val="bg1"/>
                  </a:solidFill>
                  <a:latin typeface="Roboto"/>
                </a:rPr>
                <a:t>1 July 2022</a:t>
              </a:r>
              <a:endParaRPr lang="en-AU" sz="1400" b="1" dirty="0">
                <a:solidFill>
                  <a:schemeClr val="bg1"/>
                </a:solidFill>
                <a:latin typeface="Roboto"/>
              </a:endParaRPr>
            </a:p>
          </p:txBody>
        </p:sp>
        <p:sp>
          <p:nvSpPr>
            <p:cNvPr id="44" name="TextBox 43"/>
            <p:cNvSpPr txBox="1"/>
            <p:nvPr/>
          </p:nvSpPr>
          <p:spPr>
            <a:xfrm>
              <a:off x="2342162" y="5928821"/>
              <a:ext cx="4069972" cy="284685"/>
            </a:xfrm>
            <a:prstGeom prst="rect">
              <a:avLst/>
            </a:prstGeom>
            <a:noFill/>
          </p:spPr>
          <p:txBody>
            <a:bodyPr wrap="square" rtlCol="0">
              <a:spAutoFit/>
            </a:bodyPr>
            <a:lstStyle/>
            <a:p>
              <a:r>
                <a:rPr lang="en-US" sz="1400" b="1" dirty="0">
                  <a:solidFill>
                    <a:schemeClr val="bg1"/>
                  </a:solidFill>
                  <a:latin typeface="Roboto"/>
                </a:rPr>
                <a:t>Tariff 20 (L), 21, 22 (S and L), 37, 62, 65 and 66</a:t>
              </a:r>
              <a:endParaRPr lang="en-AU" sz="1400" b="1" dirty="0">
                <a:solidFill>
                  <a:schemeClr val="bg1"/>
                </a:solidFill>
                <a:latin typeface="Roboto"/>
              </a:endParaRPr>
            </a:p>
          </p:txBody>
        </p:sp>
        <p:sp>
          <p:nvSpPr>
            <p:cNvPr id="45" name="TextBox 44"/>
            <p:cNvSpPr txBox="1"/>
            <p:nvPr/>
          </p:nvSpPr>
          <p:spPr>
            <a:xfrm>
              <a:off x="2360960" y="6426711"/>
              <a:ext cx="2775844" cy="284685"/>
            </a:xfrm>
            <a:prstGeom prst="rect">
              <a:avLst/>
            </a:prstGeom>
            <a:noFill/>
          </p:spPr>
          <p:txBody>
            <a:bodyPr wrap="square" rtlCol="0">
              <a:spAutoFit/>
            </a:bodyPr>
            <a:lstStyle/>
            <a:p>
              <a:r>
                <a:rPr lang="en-US" sz="1400" b="1" dirty="0">
                  <a:solidFill>
                    <a:schemeClr val="bg1"/>
                  </a:solidFill>
                  <a:latin typeface="Roboto"/>
                </a:rPr>
                <a:t>Tariff 47 and 48</a:t>
              </a:r>
              <a:endParaRPr lang="en-AU" sz="1400" b="1" dirty="0">
                <a:solidFill>
                  <a:schemeClr val="bg1"/>
                </a:solidFill>
                <a:latin typeface="Roboto"/>
              </a:endParaRPr>
            </a:p>
          </p:txBody>
        </p:sp>
      </p:grpSp>
    </p:spTree>
    <p:extLst>
      <p:ext uri="{BB962C8B-B14F-4D97-AF65-F5344CB8AC3E}">
        <p14:creationId xmlns:p14="http://schemas.microsoft.com/office/powerpoint/2010/main" val="4093877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5833" y="488504"/>
            <a:ext cx="6336484" cy="937073"/>
          </a:xfrm>
        </p:spPr>
        <p:txBody>
          <a:bodyPr>
            <a:noAutofit/>
          </a:bodyPr>
          <a:lstStyle/>
          <a:p>
            <a:r>
              <a:rPr lang="en-US" sz="2400" dirty="0">
                <a:solidFill>
                  <a:srgbClr val="F5F5F5"/>
                </a:solidFill>
                <a:effectLst>
                  <a:outerShdw blurRad="38100" dist="38100" dir="2700000" algn="tl">
                    <a:srgbClr val="000000">
                      <a:alpha val="43137"/>
                    </a:srgbClr>
                  </a:outerShdw>
                </a:effectLst>
                <a:latin typeface="Roboto"/>
              </a:rPr>
              <a:t>3. Cost build-up components</a:t>
            </a:r>
            <a:endParaRPr lang="en-AU" sz="2400" dirty="0">
              <a:solidFill>
                <a:srgbClr val="F5F5F5"/>
              </a:solidFill>
              <a:effectLst>
                <a:outerShdw blurRad="38100" dist="38100" dir="2700000" algn="tl">
                  <a:srgbClr val="000000">
                    <a:alpha val="43137"/>
                  </a:srgbClr>
                </a:outerShdw>
              </a:effectLst>
              <a:latin typeface="Roboto"/>
            </a:endParaRPr>
          </a:p>
        </p:txBody>
      </p:sp>
      <p:sp>
        <p:nvSpPr>
          <p:cNvPr id="15" name="TextBox 14"/>
          <p:cNvSpPr txBox="1"/>
          <p:nvPr/>
        </p:nvSpPr>
        <p:spPr>
          <a:xfrm>
            <a:off x="1511039" y="3368824"/>
            <a:ext cx="2789833" cy="369332"/>
          </a:xfrm>
          <a:prstGeom prst="rect">
            <a:avLst/>
          </a:prstGeom>
          <a:noFill/>
          <a:ln>
            <a:noFill/>
          </a:ln>
          <a:effectLst/>
        </p:spPr>
        <p:txBody>
          <a:bodyPr wrap="square" rtlCol="0">
            <a:spAutoFit/>
          </a:bodyPr>
          <a:lstStyle/>
          <a:p>
            <a:r>
              <a:rPr lang="en-US" b="1" dirty="0">
                <a:solidFill>
                  <a:srgbClr val="80B8D6"/>
                </a:solidFill>
                <a:effectLst>
                  <a:outerShdw blurRad="38100" dist="38100" dir="2700000" algn="tl">
                    <a:srgbClr val="000000">
                      <a:alpha val="43137"/>
                    </a:srgbClr>
                  </a:outerShdw>
                </a:effectLst>
                <a:latin typeface="Roboto"/>
              </a:rPr>
              <a:t>Network costs</a:t>
            </a:r>
            <a:endParaRPr lang="en-AU" b="1" dirty="0">
              <a:solidFill>
                <a:srgbClr val="80B8D6"/>
              </a:solidFill>
              <a:effectLst>
                <a:outerShdw blurRad="38100" dist="38100" dir="2700000" algn="tl">
                  <a:srgbClr val="000000">
                    <a:alpha val="43137"/>
                  </a:srgbClr>
                </a:outerShdw>
              </a:effectLst>
              <a:latin typeface="Roboto"/>
            </a:endParaRPr>
          </a:p>
        </p:txBody>
      </p:sp>
      <p:sp>
        <p:nvSpPr>
          <p:cNvPr id="16" name="TextBox 15"/>
          <p:cNvSpPr txBox="1"/>
          <p:nvPr/>
        </p:nvSpPr>
        <p:spPr>
          <a:xfrm>
            <a:off x="1480931" y="1504218"/>
            <a:ext cx="2789833" cy="369332"/>
          </a:xfrm>
          <a:prstGeom prst="rect">
            <a:avLst/>
          </a:prstGeom>
          <a:noFill/>
          <a:effectLst/>
        </p:spPr>
        <p:txBody>
          <a:bodyPr wrap="square" rtlCol="0">
            <a:spAutoFit/>
          </a:bodyPr>
          <a:lstStyle/>
          <a:p>
            <a:r>
              <a:rPr lang="en-US" b="1" dirty="0">
                <a:solidFill>
                  <a:srgbClr val="EB9661"/>
                </a:solidFill>
                <a:effectLst>
                  <a:outerShdw blurRad="38100" dist="38100" dir="2700000" algn="tl">
                    <a:srgbClr val="000000">
                      <a:alpha val="43137"/>
                    </a:srgbClr>
                  </a:outerShdw>
                </a:effectLst>
                <a:latin typeface="Roboto"/>
              </a:rPr>
              <a:t>Retail costs</a:t>
            </a:r>
            <a:endParaRPr lang="en-AU" b="1" dirty="0">
              <a:solidFill>
                <a:srgbClr val="EB9661"/>
              </a:solidFill>
              <a:effectLst>
                <a:outerShdw blurRad="38100" dist="38100" dir="2700000" algn="tl">
                  <a:srgbClr val="000000">
                    <a:alpha val="43137"/>
                  </a:srgbClr>
                </a:outerShdw>
              </a:effectLst>
              <a:latin typeface="Roboto"/>
            </a:endParaRPr>
          </a:p>
        </p:txBody>
      </p:sp>
      <p:sp>
        <p:nvSpPr>
          <p:cNvPr id="20" name="TextBox 19"/>
          <p:cNvSpPr txBox="1"/>
          <p:nvPr/>
        </p:nvSpPr>
        <p:spPr>
          <a:xfrm>
            <a:off x="1523624" y="3656856"/>
            <a:ext cx="4202006"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bg1"/>
                </a:solidFill>
                <a:latin typeface="Roboto"/>
              </a:rPr>
              <a:t>include costs to transport electricity via the electricity network. It also includes other costs such as the solar bonus scheme.</a:t>
            </a:r>
            <a:endParaRPr lang="en-AU" sz="1400" dirty="0">
              <a:solidFill>
                <a:schemeClr val="bg1"/>
              </a:solidFill>
              <a:latin typeface="Roboto"/>
            </a:endParaRPr>
          </a:p>
        </p:txBody>
      </p:sp>
      <p:sp>
        <p:nvSpPr>
          <p:cNvPr id="22" name="TextBox 21"/>
          <p:cNvSpPr txBox="1"/>
          <p:nvPr/>
        </p:nvSpPr>
        <p:spPr>
          <a:xfrm>
            <a:off x="535258" y="2630160"/>
            <a:ext cx="4765949" cy="738664"/>
          </a:xfrm>
          <a:prstGeom prst="rect">
            <a:avLst/>
          </a:prstGeom>
          <a:noFill/>
        </p:spPr>
        <p:txBody>
          <a:bodyPr wrap="square" rtlCol="0">
            <a:spAutoFit/>
          </a:bodyPr>
          <a:lstStyle/>
          <a:p>
            <a:pPr marL="285750" indent="-285750" algn="r">
              <a:buFont typeface="Arial" panose="020B0604020202020204" pitchFamily="34" charset="0"/>
              <a:buChar char="•"/>
            </a:pPr>
            <a:r>
              <a:rPr lang="en-US" sz="1400" dirty="0">
                <a:solidFill>
                  <a:schemeClr val="bg1"/>
                </a:solidFill>
                <a:latin typeface="Roboto"/>
              </a:rPr>
              <a:t>include costs to buy electricity from the wholesale market. It also includes the costs to comply with ‘green schemes’ such as the Renewable Energy Target.</a:t>
            </a:r>
            <a:endParaRPr lang="en-AU" sz="1400" dirty="0">
              <a:solidFill>
                <a:schemeClr val="bg1"/>
              </a:solidFill>
              <a:latin typeface="Roboto"/>
            </a:endParaRPr>
          </a:p>
        </p:txBody>
      </p:sp>
      <p:sp>
        <p:nvSpPr>
          <p:cNvPr id="23" name="TextBox 22"/>
          <p:cNvSpPr txBox="1"/>
          <p:nvPr/>
        </p:nvSpPr>
        <p:spPr>
          <a:xfrm>
            <a:off x="1477130" y="1765484"/>
            <a:ext cx="4497697" cy="523220"/>
          </a:xfrm>
          <a:prstGeom prst="rect">
            <a:avLst/>
          </a:prstGeom>
          <a:noFill/>
          <a:effectLst/>
        </p:spPr>
        <p:txBody>
          <a:bodyPr wrap="square" rtlCol="0">
            <a:spAutoFit/>
          </a:bodyPr>
          <a:lstStyle/>
          <a:p>
            <a:pPr marL="285750" indent="-285750">
              <a:buFont typeface="Arial" panose="020B0604020202020204" pitchFamily="34" charset="0"/>
              <a:buChar char="•"/>
            </a:pPr>
            <a:r>
              <a:rPr lang="en-US" sz="1400" dirty="0">
                <a:solidFill>
                  <a:schemeClr val="bg1"/>
                </a:solidFill>
                <a:latin typeface="Roboto"/>
              </a:rPr>
              <a:t>include costs for customer services like call centres and administrative tasks (e.g. sending bills)  </a:t>
            </a:r>
            <a:endParaRPr lang="en-AU" sz="1400" dirty="0">
              <a:solidFill>
                <a:schemeClr val="bg1"/>
              </a:solidFill>
              <a:latin typeface="Roboto"/>
            </a:endParaRPr>
          </a:p>
        </p:txBody>
      </p:sp>
      <p:sp>
        <p:nvSpPr>
          <p:cNvPr id="24" name="TextBox 23"/>
          <p:cNvSpPr txBox="1"/>
          <p:nvPr/>
        </p:nvSpPr>
        <p:spPr>
          <a:xfrm>
            <a:off x="3648028" y="2288704"/>
            <a:ext cx="1725188" cy="369332"/>
          </a:xfrm>
          <a:prstGeom prst="rect">
            <a:avLst/>
          </a:prstGeom>
          <a:noFill/>
          <a:effectLst/>
        </p:spPr>
        <p:txBody>
          <a:bodyPr wrap="square" rtlCol="0">
            <a:spAutoFit/>
          </a:bodyPr>
          <a:lstStyle/>
          <a:p>
            <a:r>
              <a:rPr lang="en-US" b="1" dirty="0">
                <a:solidFill>
                  <a:srgbClr val="B39BBF"/>
                </a:solidFill>
                <a:effectLst>
                  <a:outerShdw blurRad="38100" dist="38100" dir="2700000" algn="tl">
                    <a:srgbClr val="000000">
                      <a:alpha val="43137"/>
                    </a:srgbClr>
                  </a:outerShdw>
                </a:effectLst>
                <a:latin typeface="Roboto"/>
              </a:rPr>
              <a:t>Energy costs</a:t>
            </a:r>
            <a:endParaRPr lang="en-AU" b="1" dirty="0">
              <a:solidFill>
                <a:srgbClr val="B39BBF"/>
              </a:solidFill>
              <a:effectLst>
                <a:outerShdw blurRad="38100" dist="38100" dir="2700000" algn="tl">
                  <a:srgbClr val="000000">
                    <a:alpha val="43137"/>
                  </a:srgbClr>
                </a:outerShdw>
              </a:effectLst>
              <a:latin typeface="Roboto"/>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0637" y="2390141"/>
            <a:ext cx="906675" cy="906675"/>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259" y="1424608"/>
            <a:ext cx="892635" cy="892635"/>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423" y="3530421"/>
            <a:ext cx="918523" cy="918523"/>
          </a:xfrm>
          <a:prstGeom prst="rect">
            <a:avLst/>
          </a:prstGeom>
          <a:effectLst>
            <a:outerShdw blurRad="50800" dist="38100" dir="2700000" algn="tl" rotWithShape="0">
              <a:prstClr val="black">
                <a:alpha val="40000"/>
              </a:prstClr>
            </a:outerShdw>
          </a:effectLst>
        </p:spPr>
      </p:pic>
      <p:sp>
        <p:nvSpPr>
          <p:cNvPr id="21" name="TextBox 20"/>
          <p:cNvSpPr txBox="1"/>
          <p:nvPr/>
        </p:nvSpPr>
        <p:spPr>
          <a:xfrm>
            <a:off x="6257338" y="9422201"/>
            <a:ext cx="372165" cy="369332"/>
          </a:xfrm>
          <a:prstGeom prst="rect">
            <a:avLst/>
          </a:prstGeom>
          <a:noFill/>
        </p:spPr>
        <p:txBody>
          <a:bodyPr wrap="square" rtlCol="0">
            <a:spAutoFit/>
          </a:bodyPr>
          <a:lstStyle/>
          <a:p>
            <a:r>
              <a:rPr lang="en-US" dirty="0">
                <a:solidFill>
                  <a:schemeClr val="bg1"/>
                </a:solidFill>
                <a:latin typeface="Roboto"/>
              </a:rPr>
              <a:t>7</a:t>
            </a:r>
            <a:endParaRPr lang="en-AU" dirty="0">
              <a:solidFill>
                <a:schemeClr val="bg1"/>
              </a:solidFill>
              <a:latin typeface="Roboto"/>
            </a:endParaRPr>
          </a:p>
        </p:txBody>
      </p:sp>
      <p:cxnSp>
        <p:nvCxnSpPr>
          <p:cNvPr id="25" name="Straight Connector 24"/>
          <p:cNvCxnSpPr/>
          <p:nvPr/>
        </p:nvCxnSpPr>
        <p:spPr>
          <a:xfrm>
            <a:off x="369000" y="920552"/>
            <a:ext cx="6120000" cy="0"/>
          </a:xfrm>
          <a:prstGeom prst="line">
            <a:avLst/>
          </a:prstGeom>
          <a:ln>
            <a:solidFill>
              <a:srgbClr val="EB9661"/>
            </a:solidFill>
          </a:ln>
          <a:effectLst>
            <a:outerShdw blurRad="50800" dist="38100" dir="8100000" algn="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4171" y="4448944"/>
            <a:ext cx="963141" cy="963141"/>
          </a:xfrm>
          <a:prstGeom prst="rect">
            <a:avLst/>
          </a:prstGeom>
          <a:effectLst>
            <a:outerShdw blurRad="50800" dist="38100" dir="2700000" algn="tl" rotWithShape="0">
              <a:prstClr val="black">
                <a:alpha val="40000"/>
              </a:prstClr>
            </a:outerShdw>
          </a:effectLst>
        </p:spPr>
      </p:pic>
      <p:sp>
        <p:nvSpPr>
          <p:cNvPr id="29" name="TextBox 28"/>
          <p:cNvSpPr txBox="1"/>
          <p:nvPr/>
        </p:nvSpPr>
        <p:spPr>
          <a:xfrm>
            <a:off x="836712" y="4726096"/>
            <a:ext cx="4335964" cy="523220"/>
          </a:xfrm>
          <a:prstGeom prst="rect">
            <a:avLst/>
          </a:prstGeom>
          <a:noFill/>
        </p:spPr>
        <p:txBody>
          <a:bodyPr wrap="square" rtlCol="0">
            <a:spAutoFit/>
          </a:bodyPr>
          <a:lstStyle/>
          <a:p>
            <a:pPr marL="285750" indent="-285750" algn="r">
              <a:buFont typeface="Arial" panose="020B0604020202020204" pitchFamily="34" charset="0"/>
              <a:buChar char="•"/>
            </a:pPr>
            <a:r>
              <a:rPr lang="en-US" sz="1400" dirty="0">
                <a:solidFill>
                  <a:schemeClr val="bg1"/>
                </a:solidFill>
                <a:latin typeface="Roboto"/>
              </a:rPr>
              <a:t>include adjustments and matters we are required to consider under our review framework</a:t>
            </a:r>
            <a:endParaRPr lang="en-AU" sz="1400" dirty="0">
              <a:solidFill>
                <a:schemeClr val="bg1"/>
              </a:solidFill>
              <a:latin typeface="Roboto"/>
            </a:endParaRPr>
          </a:p>
        </p:txBody>
      </p:sp>
      <p:sp>
        <p:nvSpPr>
          <p:cNvPr id="30" name="TextBox 29"/>
          <p:cNvSpPr txBox="1"/>
          <p:nvPr/>
        </p:nvSpPr>
        <p:spPr>
          <a:xfrm>
            <a:off x="3148744" y="4381416"/>
            <a:ext cx="2304256" cy="369332"/>
          </a:xfrm>
          <a:prstGeom prst="rect">
            <a:avLst/>
          </a:prstGeom>
          <a:noFill/>
          <a:effectLst/>
        </p:spPr>
        <p:txBody>
          <a:bodyPr wrap="square" rtlCol="0">
            <a:spAutoFit/>
          </a:bodyPr>
          <a:lstStyle/>
          <a:p>
            <a:r>
              <a:rPr lang="en-US" b="1" dirty="0">
                <a:solidFill>
                  <a:srgbClr val="92D050"/>
                </a:solidFill>
                <a:effectLst>
                  <a:outerShdw blurRad="38100" dist="38100" dir="2700000" algn="tl">
                    <a:srgbClr val="000000">
                      <a:alpha val="43137"/>
                    </a:srgbClr>
                  </a:outerShdw>
                </a:effectLst>
                <a:latin typeface="Roboto"/>
              </a:rPr>
              <a:t>Other adjustments</a:t>
            </a:r>
            <a:endParaRPr lang="en-AU" b="1" dirty="0">
              <a:solidFill>
                <a:srgbClr val="92D050"/>
              </a:solidFill>
              <a:effectLst>
                <a:outerShdw blurRad="38100" dist="38100" dir="2700000" algn="tl">
                  <a:srgbClr val="000000">
                    <a:alpha val="43137"/>
                  </a:srgbClr>
                </a:outerShdw>
              </a:effectLst>
              <a:latin typeface="Roboto"/>
            </a:endParaRPr>
          </a:p>
        </p:txBody>
      </p:sp>
      <p:sp>
        <p:nvSpPr>
          <p:cNvPr id="17" name="TextBox 16"/>
          <p:cNvSpPr txBox="1"/>
          <p:nvPr/>
        </p:nvSpPr>
        <p:spPr>
          <a:xfrm>
            <a:off x="408260" y="5817096"/>
            <a:ext cx="6264696" cy="584775"/>
          </a:xfrm>
          <a:prstGeom prst="rect">
            <a:avLst/>
          </a:prstGeom>
          <a:noFill/>
        </p:spPr>
        <p:txBody>
          <a:bodyPr wrap="square" rtlCol="0">
            <a:spAutoFit/>
          </a:bodyPr>
          <a:lstStyle/>
          <a:p>
            <a:pPr algn="ctr"/>
            <a:r>
              <a:rPr lang="en-US" sz="1600" dirty="0">
                <a:solidFill>
                  <a:srgbClr val="F5F5F5"/>
                </a:solidFill>
                <a:latin typeface="Roboto"/>
              </a:rPr>
              <a:t>The chart shows how the components contribute to the bill of a typical customer</a:t>
            </a:r>
            <a:endParaRPr lang="en-AU" sz="1600" dirty="0">
              <a:solidFill>
                <a:srgbClr val="F5F5F5"/>
              </a:solidFill>
              <a:latin typeface="Roboto"/>
            </a:endParaRPr>
          </a:p>
        </p:txBody>
      </p:sp>
      <p:sp>
        <p:nvSpPr>
          <p:cNvPr id="18" name="Flowchart: Merge 17"/>
          <p:cNvSpPr/>
          <p:nvPr/>
        </p:nvSpPr>
        <p:spPr>
          <a:xfrm>
            <a:off x="647317" y="5529064"/>
            <a:ext cx="5563367" cy="216024"/>
          </a:xfrm>
          <a:prstGeom prst="flowChartMerge">
            <a:avLst/>
          </a:prstGeom>
          <a:solidFill>
            <a:srgbClr val="EB9661"/>
          </a:solidFill>
          <a:ln w="19050">
            <a:solidFill>
              <a:srgbClr val="EB966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Roboto"/>
            </a:endParaRPr>
          </a:p>
        </p:txBody>
      </p:sp>
      <p:graphicFrame>
        <p:nvGraphicFramePr>
          <p:cNvPr id="26" name="Chart 25"/>
          <p:cNvGraphicFramePr>
            <a:graphicFrameLocks/>
          </p:cNvGraphicFramePr>
          <p:nvPr>
            <p:extLst>
              <p:ext uri="{D42A27DB-BD31-4B8C-83A1-F6EECF244321}">
                <p14:modId xmlns:p14="http://schemas.microsoft.com/office/powerpoint/2010/main" val="2609363753"/>
              </p:ext>
            </p:extLst>
          </p:nvPr>
        </p:nvGraphicFramePr>
        <p:xfrm>
          <a:off x="1053323" y="6428470"/>
          <a:ext cx="4921504" cy="2998861"/>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Box 26"/>
          <p:cNvSpPr txBox="1"/>
          <p:nvPr/>
        </p:nvSpPr>
        <p:spPr>
          <a:xfrm>
            <a:off x="631666" y="9387983"/>
            <a:ext cx="6032723" cy="276999"/>
          </a:xfrm>
          <a:prstGeom prst="rect">
            <a:avLst/>
          </a:prstGeom>
          <a:noFill/>
        </p:spPr>
        <p:txBody>
          <a:bodyPr wrap="square" rtlCol="0">
            <a:spAutoFit/>
          </a:bodyPr>
          <a:lstStyle/>
          <a:p>
            <a:pPr algn="ctr"/>
            <a:r>
              <a:rPr lang="en-US" sz="1200" dirty="0">
                <a:solidFill>
                  <a:schemeClr val="bg1"/>
                </a:solidFill>
              </a:rPr>
              <a:t>Percentage share has been rounded to the nearest whole per cent.</a:t>
            </a:r>
            <a:endParaRPr lang="en-AU" dirty="0"/>
          </a:p>
        </p:txBody>
      </p:sp>
      <p:sp>
        <p:nvSpPr>
          <p:cNvPr id="28" name="Title 2"/>
          <p:cNvSpPr txBox="1">
            <a:spLocks/>
          </p:cNvSpPr>
          <p:nvPr/>
        </p:nvSpPr>
        <p:spPr>
          <a:xfrm>
            <a:off x="369000" y="1018629"/>
            <a:ext cx="6336484" cy="937073"/>
          </a:xfrm>
          <a:prstGeom prst="rect">
            <a:avLst/>
          </a:prstGeom>
        </p:spPr>
        <p:txBody>
          <a:bodyPr vert="horz" lIns="0" tIns="0" rIns="0" bIns="0" rtlCol="0" anchor="t" anchorCtr="0">
            <a:noAutofit/>
          </a:bodyPr>
          <a:lstStyle>
            <a:lvl1pPr algn="l" defTabSz="685704" rtl="0" eaLnBrk="1" latinLnBrk="0" hangingPunct="1">
              <a:spcBef>
                <a:spcPct val="0"/>
              </a:spcBef>
              <a:buNone/>
              <a:defRPr sz="2550" b="0" kern="1200">
                <a:solidFill>
                  <a:schemeClr val="accent1"/>
                </a:solidFill>
                <a:latin typeface="+mj-lt"/>
                <a:ea typeface="+mj-ea"/>
                <a:cs typeface="+mj-cs"/>
              </a:defRPr>
            </a:lvl1pPr>
          </a:lstStyle>
          <a:p>
            <a:r>
              <a:rPr lang="en-US" sz="2000" b="1" dirty="0">
                <a:solidFill>
                  <a:srgbClr val="EB9661"/>
                </a:solidFill>
                <a:effectLst>
                  <a:outerShdw blurRad="38100" dist="38100" dir="2700000" algn="tl">
                    <a:srgbClr val="000000">
                      <a:alpha val="43137"/>
                    </a:srgbClr>
                  </a:outerShdw>
                </a:effectLst>
                <a:latin typeface="Roboto"/>
              </a:rPr>
              <a:t>What makes up a typical electricity bill?</a:t>
            </a:r>
            <a:endParaRPr lang="en-AU" sz="2000" b="1" dirty="0">
              <a:solidFill>
                <a:srgbClr val="EB9661"/>
              </a:solidFill>
              <a:effectLst>
                <a:outerShdw blurRad="38100" dist="38100" dir="2700000" algn="tl">
                  <a:srgbClr val="000000">
                    <a:alpha val="43137"/>
                  </a:srgbClr>
                </a:outerShdw>
              </a:effectLst>
              <a:latin typeface="Roboto"/>
            </a:endParaRPr>
          </a:p>
        </p:txBody>
      </p:sp>
    </p:spTree>
    <p:extLst>
      <p:ext uri="{BB962C8B-B14F-4D97-AF65-F5344CB8AC3E}">
        <p14:creationId xmlns:p14="http://schemas.microsoft.com/office/powerpoint/2010/main" val="81221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45833" y="488504"/>
            <a:ext cx="6336484" cy="429191"/>
          </a:xfrm>
          <a:prstGeom prst="rect">
            <a:avLst/>
          </a:prstGeom>
        </p:spPr>
        <p:txBody>
          <a:bodyPr vert="horz" lIns="0" tIns="0" rIns="0" bIns="0" rtlCol="0" anchor="t" anchorCtr="0">
            <a:noAutofit/>
          </a:bodyPr>
          <a:lstStyle>
            <a:lvl1pPr algn="l" defTabSz="685704" rtl="0" eaLnBrk="1" latinLnBrk="0" hangingPunct="1">
              <a:spcBef>
                <a:spcPct val="0"/>
              </a:spcBef>
              <a:buNone/>
              <a:defRPr sz="2550" b="0" kern="1200">
                <a:solidFill>
                  <a:schemeClr val="accent1"/>
                </a:solidFill>
                <a:latin typeface="+mj-lt"/>
                <a:ea typeface="+mj-ea"/>
                <a:cs typeface="+mj-cs"/>
              </a:defRPr>
            </a:lvl1pPr>
          </a:lstStyle>
          <a:p>
            <a:r>
              <a:rPr lang="en-US" sz="2400" dirty="0">
                <a:solidFill>
                  <a:srgbClr val="F5F5F5"/>
                </a:solidFill>
                <a:effectLst>
                  <a:outerShdw blurRad="38100" dist="38100" dir="2700000" algn="tl">
                    <a:srgbClr val="000000">
                      <a:alpha val="43137"/>
                    </a:srgbClr>
                  </a:outerShdw>
                </a:effectLst>
                <a:latin typeface="Roboto"/>
              </a:rPr>
              <a:t>3. Cost build</a:t>
            </a:r>
            <a:endParaRPr lang="en-AU" sz="2400" dirty="0">
              <a:solidFill>
                <a:srgbClr val="F5F5F5"/>
              </a:solidFill>
              <a:effectLst>
                <a:outerShdw blurRad="38100" dist="38100" dir="2700000" algn="tl">
                  <a:srgbClr val="000000">
                    <a:alpha val="43137"/>
                  </a:srgbClr>
                </a:outerShdw>
              </a:effectLst>
              <a:latin typeface="Roboto"/>
            </a:endParaRPr>
          </a:p>
        </p:txBody>
      </p:sp>
      <p:cxnSp>
        <p:nvCxnSpPr>
          <p:cNvPr id="5" name="Straight Connector 4"/>
          <p:cNvCxnSpPr/>
          <p:nvPr/>
        </p:nvCxnSpPr>
        <p:spPr>
          <a:xfrm>
            <a:off x="369000" y="920552"/>
            <a:ext cx="6120000" cy="0"/>
          </a:xfrm>
          <a:prstGeom prst="line">
            <a:avLst/>
          </a:prstGeom>
          <a:ln>
            <a:solidFill>
              <a:srgbClr val="EB9661"/>
            </a:solidFill>
          </a:ln>
          <a:effectLst>
            <a:outerShdw blurRad="50800" dist="38100" dir="8100000" algn="tr"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6257338" y="9422201"/>
            <a:ext cx="372165" cy="646331"/>
          </a:xfrm>
          <a:prstGeom prst="rect">
            <a:avLst/>
          </a:prstGeom>
          <a:noFill/>
        </p:spPr>
        <p:txBody>
          <a:bodyPr wrap="square" rtlCol="0">
            <a:spAutoFit/>
          </a:bodyPr>
          <a:lstStyle/>
          <a:p>
            <a:r>
              <a:rPr lang="en-US" dirty="0">
                <a:solidFill>
                  <a:schemeClr val="bg1"/>
                </a:solidFill>
                <a:latin typeface="Roboto"/>
              </a:rPr>
              <a:t>8</a:t>
            </a:r>
          </a:p>
          <a:p>
            <a:endParaRPr lang="en-AU" dirty="0">
              <a:solidFill>
                <a:schemeClr val="bg1"/>
              </a:solidFill>
              <a:latin typeface="Roboto"/>
            </a:endParaRPr>
          </a:p>
        </p:txBody>
      </p:sp>
      <p:sp>
        <p:nvSpPr>
          <p:cNvPr id="48" name="Content Placeholder 3"/>
          <p:cNvSpPr>
            <a:spLocks noGrp="1"/>
          </p:cNvSpPr>
          <p:nvPr>
            <p:ph sz="quarter" idx="10"/>
          </p:nvPr>
        </p:nvSpPr>
        <p:spPr>
          <a:xfrm>
            <a:off x="4375290" y="1606382"/>
            <a:ext cx="2077995" cy="311524"/>
          </a:xfrm>
        </p:spPr>
        <p:txBody>
          <a:bodyPr numCol="1"/>
          <a:lstStyle/>
          <a:p>
            <a:pPr algn="ctr"/>
            <a:r>
              <a:rPr lang="en-US" sz="2000" b="1" dirty="0">
                <a:solidFill>
                  <a:schemeClr val="bg1"/>
                </a:solidFill>
                <a:effectLst>
                  <a:outerShdw blurRad="38100" dist="38100" dir="2700000" algn="tl">
                    <a:srgbClr val="000000">
                      <a:alpha val="43137"/>
                    </a:srgbClr>
                  </a:outerShdw>
                </a:effectLst>
                <a:latin typeface="Roboto"/>
              </a:rPr>
              <a:t>Large customers</a:t>
            </a:r>
            <a:endParaRPr lang="en-AU" sz="2000" b="1" dirty="0">
              <a:solidFill>
                <a:schemeClr val="bg1"/>
              </a:solidFill>
              <a:effectLst>
                <a:outerShdw blurRad="38100" dist="38100" dir="2700000" algn="tl">
                  <a:srgbClr val="000000">
                    <a:alpha val="43137"/>
                  </a:srgbClr>
                </a:outerShdw>
              </a:effectLst>
              <a:latin typeface="Roboto"/>
            </a:endParaRPr>
          </a:p>
        </p:txBody>
      </p:sp>
      <p:sp>
        <p:nvSpPr>
          <p:cNvPr id="49" name="Content Placeholder 3"/>
          <p:cNvSpPr txBox="1">
            <a:spLocks/>
          </p:cNvSpPr>
          <p:nvPr/>
        </p:nvSpPr>
        <p:spPr>
          <a:xfrm>
            <a:off x="391135" y="1619183"/>
            <a:ext cx="2040240" cy="348039"/>
          </a:xfrm>
          <a:prstGeom prst="rect">
            <a:avLst/>
          </a:prstGeom>
        </p:spPr>
        <p:txBody>
          <a:bodyPr vert="horz" lIns="0" tIns="0" rIns="0" bIns="0" numCol="1" rtlCol="0">
            <a:noAutofit/>
          </a:bodyPr>
          <a:lstStyle>
            <a:lvl1pPr marL="0" indent="0" algn="l" defTabSz="685704" rtl="0" eaLnBrk="1" latinLnBrk="0" hangingPunct="1">
              <a:spcBef>
                <a:spcPts val="900"/>
              </a:spcBef>
              <a:buClr>
                <a:schemeClr val="tx1"/>
              </a:buClr>
              <a:buFont typeface="Arial" pitchFamily="34" charset="0"/>
              <a:buNone/>
              <a:defRPr sz="2250" kern="1200">
                <a:solidFill>
                  <a:srgbClr val="58595B"/>
                </a:solidFill>
                <a:latin typeface="+mn-lt"/>
                <a:ea typeface="+mn-ea"/>
                <a:cs typeface="+mn-cs"/>
              </a:defRPr>
            </a:lvl1pPr>
            <a:lvl2pPr marL="0" indent="0" algn="l" defTabSz="685704" rtl="0" eaLnBrk="1" latinLnBrk="0" hangingPunct="1">
              <a:spcBef>
                <a:spcPts val="225"/>
              </a:spcBef>
              <a:buClr>
                <a:schemeClr val="tx1"/>
              </a:buClr>
              <a:buFont typeface="Courier New" pitchFamily="49" charset="0"/>
              <a:buNone/>
              <a:defRPr sz="1800" kern="1200">
                <a:solidFill>
                  <a:srgbClr val="58595B"/>
                </a:solidFill>
                <a:latin typeface="+mn-lt"/>
                <a:ea typeface="+mn-ea"/>
                <a:cs typeface="+mn-cs"/>
              </a:defRPr>
            </a:lvl2pPr>
            <a:lvl3pPr marL="202472" indent="-202472" algn="l" defTabSz="685704" rtl="0" eaLnBrk="1" latinLnBrk="0" hangingPunct="1">
              <a:spcBef>
                <a:spcPts val="150"/>
              </a:spcBef>
              <a:buClr>
                <a:srgbClr val="58595B"/>
              </a:buClr>
              <a:buFont typeface="Arial" pitchFamily="34" charset="0"/>
              <a:buChar char="•"/>
              <a:defRPr sz="1800" kern="1200">
                <a:solidFill>
                  <a:srgbClr val="58595B"/>
                </a:solidFill>
                <a:latin typeface="+mn-lt"/>
                <a:ea typeface="+mn-ea"/>
                <a:cs typeface="+mn-cs"/>
              </a:defRPr>
            </a:lvl3pPr>
            <a:lvl4pPr marL="404944" indent="-202472" algn="l" defTabSz="685704" rtl="0" eaLnBrk="1" latinLnBrk="0" hangingPunct="1">
              <a:spcBef>
                <a:spcPts val="150"/>
              </a:spcBef>
              <a:buClr>
                <a:srgbClr val="58595B"/>
              </a:buClr>
              <a:buFont typeface="Arial Narrow" pitchFamily="34" charset="0"/>
              <a:buChar char="–"/>
              <a:defRPr sz="1800" kern="1200">
                <a:solidFill>
                  <a:srgbClr val="58595B"/>
                </a:solidFill>
                <a:latin typeface="+mn-lt"/>
                <a:ea typeface="+mn-ea"/>
                <a:cs typeface="+mn-cs"/>
              </a:defRPr>
            </a:lvl4pPr>
            <a:lvl5pPr marL="0" indent="0" algn="l" defTabSz="685704" rtl="0" eaLnBrk="1" latinLnBrk="0" hangingPunct="1">
              <a:spcBef>
                <a:spcPts val="225"/>
              </a:spcBef>
              <a:spcAft>
                <a:spcPts val="225"/>
              </a:spcAft>
              <a:buFont typeface="Arial" pitchFamily="34" charset="0"/>
              <a:buNone/>
              <a:defRPr sz="1050" kern="1200">
                <a:solidFill>
                  <a:srgbClr val="58595B"/>
                </a:solidFill>
                <a:latin typeface="+mn-lt"/>
                <a:ea typeface="+mn-ea"/>
                <a:cs typeface="+mn-cs"/>
              </a:defRPr>
            </a:lvl5pPr>
            <a:lvl6pPr marL="1885687"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40"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392"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243"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ctr"/>
            <a:r>
              <a:rPr lang="en-US" sz="2000" b="1" dirty="0">
                <a:solidFill>
                  <a:schemeClr val="bg1"/>
                </a:solidFill>
                <a:effectLst>
                  <a:outerShdw blurRad="38100" dist="38100" dir="2700000" algn="tl">
                    <a:srgbClr val="000000">
                      <a:alpha val="43137"/>
                    </a:srgbClr>
                  </a:outerShdw>
                </a:effectLst>
                <a:latin typeface="Roboto"/>
              </a:rPr>
              <a:t>Small customers</a:t>
            </a:r>
            <a:endParaRPr lang="en-AU" sz="2000" b="1" dirty="0">
              <a:solidFill>
                <a:schemeClr val="bg1"/>
              </a:solidFill>
              <a:effectLst>
                <a:outerShdw blurRad="38100" dist="38100" dir="2700000" algn="tl">
                  <a:srgbClr val="000000">
                    <a:alpha val="43137"/>
                  </a:srgbClr>
                </a:outerShdw>
              </a:effectLst>
              <a:latin typeface="Roboto"/>
            </a:endParaRPr>
          </a:p>
        </p:txBody>
      </p:sp>
      <p:grpSp>
        <p:nvGrpSpPr>
          <p:cNvPr id="19" name="Group 18"/>
          <p:cNvGrpSpPr/>
          <p:nvPr/>
        </p:nvGrpSpPr>
        <p:grpSpPr>
          <a:xfrm>
            <a:off x="369167" y="2072680"/>
            <a:ext cx="6084118" cy="2016224"/>
            <a:chOff x="369167" y="5313040"/>
            <a:chExt cx="6084118" cy="1881743"/>
          </a:xfrm>
        </p:grpSpPr>
        <p:cxnSp>
          <p:nvCxnSpPr>
            <p:cNvPr id="77" name="Straight Arrow Connector 76"/>
            <p:cNvCxnSpPr/>
            <p:nvPr/>
          </p:nvCxnSpPr>
          <p:spPr>
            <a:xfrm rot="16200000">
              <a:off x="3429000" y="5423190"/>
              <a:ext cx="0" cy="1788218"/>
            </a:xfrm>
            <a:prstGeom prst="straightConnector1">
              <a:avLst/>
            </a:prstGeom>
            <a:ln>
              <a:solidFill>
                <a:srgbClr val="EB9661"/>
              </a:solidFill>
              <a:headEnd type="triangle"/>
              <a:tailEnd type="triangle"/>
            </a:ln>
            <a:effectLst>
              <a:outerShdw blurRad="50800" dist="38100" dir="2700000" algn="t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7192" y="5735141"/>
              <a:ext cx="1123616" cy="1123616"/>
            </a:xfrm>
            <a:prstGeom prst="rect">
              <a:avLst/>
            </a:prstGeom>
            <a:effectLst>
              <a:outerShdw blurRad="50800" dist="38100" dir="2700000" algn="tl" rotWithShape="0">
                <a:prstClr val="black">
                  <a:alpha val="40000"/>
                </a:prstClr>
              </a:outerShdw>
            </a:effectLst>
          </p:spPr>
        </p:pic>
        <p:sp>
          <p:nvSpPr>
            <p:cNvPr id="54" name="Rectangle 53"/>
            <p:cNvSpPr/>
            <p:nvPr/>
          </p:nvSpPr>
          <p:spPr>
            <a:xfrm>
              <a:off x="369167" y="5567394"/>
              <a:ext cx="2079894" cy="1378791"/>
            </a:xfrm>
            <a:prstGeom prst="rect">
              <a:avLst/>
            </a:prstGeom>
          </p:spPr>
          <p:txBody>
            <a:bodyPr wrap="square">
              <a:spAutoFit/>
            </a:bodyPr>
            <a:lstStyle/>
            <a:p>
              <a:pPr algn="ctr"/>
              <a:r>
                <a:rPr lang="en-US" b="1" dirty="0">
                  <a:solidFill>
                    <a:schemeClr val="bg1"/>
                  </a:solidFill>
                  <a:effectLst>
                    <a:outerShdw blurRad="38100" dist="38100" dir="2700000" algn="tl">
                      <a:srgbClr val="000000">
                        <a:alpha val="43137"/>
                      </a:srgbClr>
                    </a:outerShdw>
                  </a:effectLst>
                  <a:latin typeface="Roboto"/>
                </a:rPr>
                <a:t>2019–20 Energex </a:t>
              </a:r>
              <a:r>
                <a:rPr lang="en-US" dirty="0">
                  <a:solidFill>
                    <a:schemeClr val="bg1"/>
                  </a:solidFill>
                  <a:latin typeface="Roboto"/>
                </a:rPr>
                <a:t>network costs </a:t>
              </a:r>
            </a:p>
            <a:p>
              <a:pPr algn="ctr"/>
              <a:r>
                <a:rPr lang="en-US" dirty="0">
                  <a:solidFill>
                    <a:schemeClr val="bg1"/>
                  </a:solidFill>
                  <a:latin typeface="Roboto"/>
                </a:rPr>
                <a:t>adjusted by network </a:t>
              </a:r>
            </a:p>
            <a:p>
              <a:pPr algn="ctr"/>
              <a:r>
                <a:rPr lang="en-US" dirty="0">
                  <a:solidFill>
                    <a:schemeClr val="bg1"/>
                  </a:solidFill>
                  <a:latin typeface="Roboto"/>
                </a:rPr>
                <a:t>x-factor </a:t>
              </a:r>
              <a:endParaRPr lang="en-AU" b="1" dirty="0">
                <a:solidFill>
                  <a:schemeClr val="bg1"/>
                </a:solidFill>
                <a:effectLst>
                  <a:outerShdw blurRad="38100" dist="38100" dir="2700000" algn="tl">
                    <a:srgbClr val="000000">
                      <a:alpha val="43137"/>
                    </a:srgbClr>
                  </a:outerShdw>
                </a:effectLst>
                <a:latin typeface="Roboto"/>
              </a:endParaRPr>
            </a:p>
          </p:txBody>
        </p:sp>
        <p:sp>
          <p:nvSpPr>
            <p:cNvPr id="63" name="Rectangle 62"/>
            <p:cNvSpPr/>
            <p:nvPr/>
          </p:nvSpPr>
          <p:spPr>
            <a:xfrm>
              <a:off x="4435324" y="5482640"/>
              <a:ext cx="2017961" cy="1637313"/>
            </a:xfrm>
            <a:prstGeom prst="rect">
              <a:avLst/>
            </a:prstGeom>
          </p:spPr>
          <p:txBody>
            <a:bodyPr wrap="square">
              <a:spAutoFit/>
            </a:bodyPr>
            <a:lstStyle/>
            <a:p>
              <a:pPr algn="ctr"/>
              <a:r>
                <a:rPr lang="en-US" b="1" dirty="0">
                  <a:solidFill>
                    <a:schemeClr val="bg1"/>
                  </a:solidFill>
                  <a:effectLst>
                    <a:outerShdw blurRad="38100" dist="38100" dir="2700000" algn="tl">
                      <a:srgbClr val="000000">
                        <a:alpha val="43137"/>
                      </a:srgbClr>
                    </a:outerShdw>
                  </a:effectLst>
                  <a:latin typeface="Roboto"/>
                </a:rPr>
                <a:t>Draft 2020–21 Ergon Distribution </a:t>
              </a:r>
              <a:r>
                <a:rPr lang="en-US" dirty="0">
                  <a:solidFill>
                    <a:schemeClr val="bg1"/>
                  </a:solidFill>
                  <a:latin typeface="Roboto"/>
                </a:rPr>
                <a:t>large customer tariff network costs</a:t>
              </a:r>
              <a:endParaRPr lang="en-AU" b="1" dirty="0">
                <a:solidFill>
                  <a:schemeClr val="bg1"/>
                </a:solidFill>
                <a:effectLst>
                  <a:outerShdw blurRad="38100" dist="38100" dir="2700000" algn="tl">
                    <a:srgbClr val="000000">
                      <a:alpha val="43137"/>
                    </a:srgbClr>
                  </a:outerShdw>
                </a:effectLst>
                <a:latin typeface="Roboto"/>
              </a:endParaRPr>
            </a:p>
          </p:txBody>
        </p:sp>
        <p:sp>
          <p:nvSpPr>
            <p:cNvPr id="69" name="Rounded Rectangle 68"/>
            <p:cNvSpPr/>
            <p:nvPr/>
          </p:nvSpPr>
          <p:spPr>
            <a:xfrm>
              <a:off x="411376" y="5313040"/>
              <a:ext cx="2021653" cy="1881743"/>
            </a:xfrm>
            <a:prstGeom prst="roundRect">
              <a:avLst/>
            </a:prstGeom>
            <a:noFill/>
            <a:ln w="28575" cap="flat" cmpd="sng" algn="ctr">
              <a:solidFill>
                <a:srgbClr val="EB9661"/>
              </a:solidFill>
              <a:prstDash val="solid"/>
              <a:round/>
              <a:headEnd type="none" w="med" len="med"/>
              <a:tailEnd type="none" w="med" len="med"/>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rtlCol="0" anchor="ctr"/>
            <a:lstStyle/>
            <a:p>
              <a:pPr algn="ctr"/>
              <a:endParaRPr lang="en-AU">
                <a:latin typeface="Roboto"/>
              </a:endParaRPr>
            </a:p>
          </p:txBody>
        </p:sp>
        <p:sp>
          <p:nvSpPr>
            <p:cNvPr id="65" name="Rounded Rectangle 64"/>
            <p:cNvSpPr/>
            <p:nvPr/>
          </p:nvSpPr>
          <p:spPr>
            <a:xfrm>
              <a:off x="4420941" y="5313040"/>
              <a:ext cx="2021653" cy="1881743"/>
            </a:xfrm>
            <a:prstGeom prst="roundRect">
              <a:avLst/>
            </a:prstGeom>
            <a:noFill/>
            <a:ln w="28575" cap="flat" cmpd="sng" algn="ctr">
              <a:solidFill>
                <a:srgbClr val="EB9661"/>
              </a:solidFill>
              <a:prstDash val="solid"/>
              <a:round/>
              <a:headEnd type="none" w="med" len="med"/>
              <a:tailEnd type="none" w="med" len="med"/>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accent1"/>
            </a:fontRef>
          </p:style>
          <p:txBody>
            <a:bodyPr rtlCol="0" anchor="ctr"/>
            <a:lstStyle/>
            <a:p>
              <a:pPr algn="ctr"/>
              <a:endParaRPr lang="en-AU">
                <a:latin typeface="Roboto"/>
              </a:endParaRPr>
            </a:p>
          </p:txBody>
        </p:sp>
      </p:grpSp>
      <p:sp>
        <p:nvSpPr>
          <p:cNvPr id="78" name="Content Placeholder 3"/>
          <p:cNvSpPr txBox="1">
            <a:spLocks/>
          </p:cNvSpPr>
          <p:nvPr/>
        </p:nvSpPr>
        <p:spPr>
          <a:xfrm>
            <a:off x="402348" y="1058238"/>
            <a:ext cx="6027158" cy="393485"/>
          </a:xfrm>
          <a:prstGeom prst="rect">
            <a:avLst/>
          </a:prstGeom>
        </p:spPr>
        <p:txBody>
          <a:bodyPr vert="horz" lIns="0" tIns="0" rIns="0" bIns="0" numCol="1" rtlCol="0">
            <a:noAutofit/>
          </a:bodyPr>
          <a:lstStyle>
            <a:lvl1pPr marL="0" indent="0" algn="l" defTabSz="685704" rtl="0" eaLnBrk="1" latinLnBrk="0" hangingPunct="1">
              <a:spcBef>
                <a:spcPts val="900"/>
              </a:spcBef>
              <a:buClr>
                <a:schemeClr val="tx1"/>
              </a:buClr>
              <a:buFont typeface="Arial" pitchFamily="34" charset="0"/>
              <a:buNone/>
              <a:defRPr sz="2250" kern="1200">
                <a:solidFill>
                  <a:srgbClr val="58595B"/>
                </a:solidFill>
                <a:latin typeface="+mn-lt"/>
                <a:ea typeface="+mn-ea"/>
                <a:cs typeface="+mn-cs"/>
              </a:defRPr>
            </a:lvl1pPr>
            <a:lvl2pPr marL="0" indent="0" algn="l" defTabSz="685704" rtl="0" eaLnBrk="1" latinLnBrk="0" hangingPunct="1">
              <a:spcBef>
                <a:spcPts val="225"/>
              </a:spcBef>
              <a:buClr>
                <a:schemeClr val="tx1"/>
              </a:buClr>
              <a:buFont typeface="Courier New" pitchFamily="49" charset="0"/>
              <a:buNone/>
              <a:defRPr sz="1800" kern="1200">
                <a:solidFill>
                  <a:srgbClr val="58595B"/>
                </a:solidFill>
                <a:latin typeface="+mn-lt"/>
                <a:ea typeface="+mn-ea"/>
                <a:cs typeface="+mn-cs"/>
              </a:defRPr>
            </a:lvl2pPr>
            <a:lvl3pPr marL="202472" indent="-202472" algn="l" defTabSz="685704" rtl="0" eaLnBrk="1" latinLnBrk="0" hangingPunct="1">
              <a:spcBef>
                <a:spcPts val="150"/>
              </a:spcBef>
              <a:buClr>
                <a:srgbClr val="58595B"/>
              </a:buClr>
              <a:buFont typeface="Arial" pitchFamily="34" charset="0"/>
              <a:buChar char="•"/>
              <a:defRPr sz="1800" kern="1200">
                <a:solidFill>
                  <a:srgbClr val="58595B"/>
                </a:solidFill>
                <a:latin typeface="+mn-lt"/>
                <a:ea typeface="+mn-ea"/>
                <a:cs typeface="+mn-cs"/>
              </a:defRPr>
            </a:lvl3pPr>
            <a:lvl4pPr marL="404944" indent="-202472" algn="l" defTabSz="685704" rtl="0" eaLnBrk="1" latinLnBrk="0" hangingPunct="1">
              <a:spcBef>
                <a:spcPts val="150"/>
              </a:spcBef>
              <a:buClr>
                <a:srgbClr val="58595B"/>
              </a:buClr>
              <a:buFont typeface="Arial Narrow" pitchFamily="34" charset="0"/>
              <a:buChar char="–"/>
              <a:defRPr sz="1800" kern="1200">
                <a:solidFill>
                  <a:srgbClr val="58595B"/>
                </a:solidFill>
                <a:latin typeface="+mn-lt"/>
                <a:ea typeface="+mn-ea"/>
                <a:cs typeface="+mn-cs"/>
              </a:defRPr>
            </a:lvl4pPr>
            <a:lvl5pPr marL="0" indent="0" algn="l" defTabSz="685704" rtl="0" eaLnBrk="1" latinLnBrk="0" hangingPunct="1">
              <a:spcBef>
                <a:spcPts val="225"/>
              </a:spcBef>
              <a:spcAft>
                <a:spcPts val="225"/>
              </a:spcAft>
              <a:buFont typeface="Arial" pitchFamily="34" charset="0"/>
              <a:buNone/>
              <a:defRPr sz="1050" kern="1200">
                <a:solidFill>
                  <a:srgbClr val="58595B"/>
                </a:solidFill>
                <a:latin typeface="+mn-lt"/>
                <a:ea typeface="+mn-ea"/>
                <a:cs typeface="+mn-cs"/>
              </a:defRPr>
            </a:lvl5pPr>
            <a:lvl6pPr marL="1885687"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40"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392"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243"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AU" sz="2400" b="1" dirty="0">
                <a:solidFill>
                  <a:srgbClr val="EB9661"/>
                </a:solidFill>
                <a:effectLst>
                  <a:outerShdw blurRad="38100" dist="38100" dir="2700000" algn="tl">
                    <a:srgbClr val="000000">
                      <a:alpha val="43137"/>
                    </a:srgbClr>
                  </a:outerShdw>
                </a:effectLst>
                <a:latin typeface="Roboto"/>
              </a:rPr>
              <a:t>Network costs</a:t>
            </a:r>
          </a:p>
        </p:txBody>
      </p:sp>
      <p:sp>
        <p:nvSpPr>
          <p:cNvPr id="43" name="Content Placeholder 3">
            <a:extLst>
              <a:ext uri="{FF2B5EF4-FFF2-40B4-BE49-F238E27FC236}">
                <a16:creationId xmlns:a16="http://schemas.microsoft.com/office/drawing/2014/main" id="{C2C6665B-C57A-4FBB-9747-557C2BAA92CD}"/>
              </a:ext>
            </a:extLst>
          </p:cNvPr>
          <p:cNvSpPr txBox="1">
            <a:spLocks/>
          </p:cNvSpPr>
          <p:nvPr/>
        </p:nvSpPr>
        <p:spPr>
          <a:xfrm>
            <a:off x="345833" y="4361436"/>
            <a:ext cx="2430677" cy="4331501"/>
          </a:xfrm>
          <a:prstGeom prst="rect">
            <a:avLst/>
          </a:prstGeom>
        </p:spPr>
        <p:txBody>
          <a:bodyPr vert="horz" lIns="0" tIns="0" rIns="0" bIns="0" rtlCol="0">
            <a:noAutofit/>
          </a:bodyPr>
          <a:lstStyle>
            <a:lvl1pPr marL="0" indent="0" algn="l" defTabSz="685704" rtl="0" eaLnBrk="1" latinLnBrk="0" hangingPunct="1">
              <a:spcBef>
                <a:spcPts val="900"/>
              </a:spcBef>
              <a:buClr>
                <a:schemeClr val="tx1"/>
              </a:buClr>
              <a:buFont typeface="Arial" pitchFamily="34" charset="0"/>
              <a:buNone/>
              <a:defRPr sz="2250" kern="1200">
                <a:solidFill>
                  <a:srgbClr val="58595B"/>
                </a:solidFill>
                <a:latin typeface="+mn-lt"/>
                <a:ea typeface="+mn-ea"/>
                <a:cs typeface="+mn-cs"/>
              </a:defRPr>
            </a:lvl1pPr>
            <a:lvl2pPr marL="0" indent="0" algn="l" defTabSz="685704" rtl="0" eaLnBrk="1" latinLnBrk="0" hangingPunct="1">
              <a:spcBef>
                <a:spcPts val="225"/>
              </a:spcBef>
              <a:buClr>
                <a:schemeClr val="tx1"/>
              </a:buClr>
              <a:buFont typeface="Courier New" pitchFamily="49" charset="0"/>
              <a:buNone/>
              <a:defRPr sz="1800" kern="1200">
                <a:solidFill>
                  <a:srgbClr val="58595B"/>
                </a:solidFill>
                <a:latin typeface="+mn-lt"/>
                <a:ea typeface="+mn-ea"/>
                <a:cs typeface="+mn-cs"/>
              </a:defRPr>
            </a:lvl2pPr>
            <a:lvl3pPr marL="202472" indent="-202472" algn="l" defTabSz="685704" rtl="0" eaLnBrk="1" latinLnBrk="0" hangingPunct="1">
              <a:spcBef>
                <a:spcPts val="150"/>
              </a:spcBef>
              <a:buClr>
                <a:srgbClr val="58595B"/>
              </a:buClr>
              <a:buFont typeface="Arial" pitchFamily="34" charset="0"/>
              <a:buChar char="•"/>
              <a:defRPr sz="1800" kern="1200">
                <a:solidFill>
                  <a:srgbClr val="58595B"/>
                </a:solidFill>
                <a:latin typeface="+mn-lt"/>
                <a:ea typeface="+mn-ea"/>
                <a:cs typeface="+mn-cs"/>
              </a:defRPr>
            </a:lvl3pPr>
            <a:lvl4pPr marL="404944" indent="-202472" algn="l" defTabSz="685704" rtl="0" eaLnBrk="1" latinLnBrk="0" hangingPunct="1">
              <a:spcBef>
                <a:spcPts val="150"/>
              </a:spcBef>
              <a:buClr>
                <a:srgbClr val="58595B"/>
              </a:buClr>
              <a:buFont typeface="Arial Narrow" pitchFamily="34" charset="0"/>
              <a:buChar char="–"/>
              <a:defRPr sz="1800" kern="1200">
                <a:solidFill>
                  <a:srgbClr val="58595B"/>
                </a:solidFill>
                <a:latin typeface="+mn-lt"/>
                <a:ea typeface="+mn-ea"/>
                <a:cs typeface="+mn-cs"/>
              </a:defRPr>
            </a:lvl4pPr>
            <a:lvl5pPr marL="0" indent="0" algn="l" defTabSz="685704" rtl="0" eaLnBrk="1" latinLnBrk="0" hangingPunct="1">
              <a:spcBef>
                <a:spcPts val="225"/>
              </a:spcBef>
              <a:spcAft>
                <a:spcPts val="225"/>
              </a:spcAft>
              <a:buFont typeface="Arial" pitchFamily="34" charset="0"/>
              <a:buNone/>
              <a:defRPr sz="1050" kern="1200">
                <a:solidFill>
                  <a:srgbClr val="58595B"/>
                </a:solidFill>
                <a:latin typeface="+mn-lt"/>
                <a:ea typeface="+mn-ea"/>
                <a:cs typeface="+mn-cs"/>
              </a:defRPr>
            </a:lvl5pPr>
            <a:lvl6pPr marL="1885687"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40"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392"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243"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2">
              <a:buClr>
                <a:schemeClr val="bg1"/>
              </a:buClr>
            </a:pPr>
            <a:r>
              <a:rPr lang="en-US" sz="1600" dirty="0">
                <a:solidFill>
                  <a:schemeClr val="bg1"/>
                </a:solidFill>
                <a:latin typeface="Roboto"/>
              </a:rPr>
              <a:t>Different approach needed due to tariff reforms, timing and our position to maintain existing retail tariffs</a:t>
            </a:r>
            <a:endParaRPr lang="en-AU" sz="1600" dirty="0">
              <a:solidFill>
                <a:schemeClr val="bg1"/>
              </a:solidFill>
              <a:latin typeface="Roboto"/>
            </a:endParaRPr>
          </a:p>
          <a:p>
            <a:pPr lvl="2">
              <a:buClr>
                <a:schemeClr val="bg1"/>
              </a:buClr>
            </a:pPr>
            <a:endParaRPr lang="en-AU" sz="1600" dirty="0">
              <a:solidFill>
                <a:schemeClr val="bg1"/>
              </a:solidFill>
              <a:latin typeface="Roboto"/>
            </a:endParaRPr>
          </a:p>
          <a:p>
            <a:pPr lvl="2">
              <a:buClr>
                <a:schemeClr val="bg1"/>
              </a:buClr>
            </a:pPr>
            <a:r>
              <a:rPr lang="en-AU" sz="1600" dirty="0">
                <a:solidFill>
                  <a:schemeClr val="bg1"/>
                </a:solidFill>
                <a:latin typeface="Roboto"/>
              </a:rPr>
              <a:t>2020–21 network component derived using an indexation approach</a:t>
            </a:r>
          </a:p>
          <a:p>
            <a:pPr lvl="2">
              <a:buClr>
                <a:schemeClr val="bg1"/>
              </a:buClr>
            </a:pPr>
            <a:endParaRPr lang="en-AU" sz="1600" dirty="0">
              <a:solidFill>
                <a:schemeClr val="bg1"/>
              </a:solidFill>
              <a:latin typeface="Roboto"/>
            </a:endParaRPr>
          </a:p>
          <a:p>
            <a:pPr lvl="2">
              <a:buClr>
                <a:schemeClr val="bg1"/>
              </a:buClr>
            </a:pPr>
            <a:r>
              <a:rPr lang="en-US" sz="1600" dirty="0">
                <a:solidFill>
                  <a:schemeClr val="bg1"/>
                </a:solidFill>
                <a:latin typeface="Roboto"/>
              </a:rPr>
              <a:t>Under this approach, the network costs are reducing overall</a:t>
            </a:r>
          </a:p>
          <a:p>
            <a:pPr lvl="2">
              <a:buClr>
                <a:schemeClr val="bg1"/>
              </a:buClr>
            </a:pPr>
            <a:endParaRPr lang="en-US" sz="1600" dirty="0">
              <a:solidFill>
                <a:schemeClr val="bg1"/>
              </a:solidFill>
              <a:latin typeface="Roboto"/>
            </a:endParaRPr>
          </a:p>
          <a:p>
            <a:pPr lvl="2">
              <a:buClr>
                <a:schemeClr val="bg1"/>
              </a:buClr>
            </a:pPr>
            <a:r>
              <a:rPr lang="en-US" sz="1600" dirty="0">
                <a:solidFill>
                  <a:schemeClr val="bg1"/>
                </a:solidFill>
                <a:latin typeface="Roboto"/>
              </a:rPr>
              <a:t>Largely due to the proposed reduction in Energex’s  underlying </a:t>
            </a:r>
            <a:r>
              <a:rPr lang="en-US" sz="1600" b="1" dirty="0">
                <a:solidFill>
                  <a:schemeClr val="bg1"/>
                </a:solidFill>
                <a:effectLst>
                  <a:outerShdw blurRad="38100" dist="38100" dir="2700000" algn="tl">
                    <a:srgbClr val="000000">
                      <a:alpha val="43137"/>
                    </a:srgbClr>
                  </a:outerShdw>
                </a:effectLst>
                <a:latin typeface="Roboto"/>
              </a:rPr>
              <a:t>allowable revenue</a:t>
            </a:r>
            <a:r>
              <a:rPr lang="en-US" sz="1600" dirty="0">
                <a:solidFill>
                  <a:schemeClr val="bg1"/>
                </a:solidFill>
                <a:effectLst>
                  <a:outerShdw blurRad="38100" dist="38100" dir="2700000" algn="tl">
                    <a:srgbClr val="000000">
                      <a:alpha val="43137"/>
                    </a:srgbClr>
                  </a:outerShdw>
                </a:effectLst>
                <a:latin typeface="Roboto"/>
              </a:rPr>
              <a:t> </a:t>
            </a:r>
            <a:r>
              <a:rPr lang="en-US" sz="1600" dirty="0">
                <a:solidFill>
                  <a:schemeClr val="bg1"/>
                </a:solidFill>
                <a:latin typeface="Roboto"/>
              </a:rPr>
              <a:t>in 2020–21 (based on the AER’s draft decision)</a:t>
            </a:r>
          </a:p>
          <a:p>
            <a:pPr lvl="2"/>
            <a:endParaRPr lang="en-AU" dirty="0">
              <a:solidFill>
                <a:schemeClr val="bg1"/>
              </a:solidFill>
              <a:latin typeface="Roboto"/>
            </a:endParaRPr>
          </a:p>
        </p:txBody>
      </p:sp>
      <p:sp>
        <p:nvSpPr>
          <p:cNvPr id="17" name="Title 2"/>
          <p:cNvSpPr>
            <a:spLocks noGrp="1"/>
          </p:cNvSpPr>
          <p:nvPr>
            <p:ph type="title"/>
          </p:nvPr>
        </p:nvSpPr>
        <p:spPr>
          <a:xfrm>
            <a:off x="345833" y="488504"/>
            <a:ext cx="6336484" cy="937073"/>
          </a:xfrm>
        </p:spPr>
        <p:txBody>
          <a:bodyPr>
            <a:noAutofit/>
          </a:bodyPr>
          <a:lstStyle/>
          <a:p>
            <a:r>
              <a:rPr lang="en-US" sz="2400" dirty="0">
                <a:solidFill>
                  <a:srgbClr val="F5F5F5"/>
                </a:solidFill>
                <a:effectLst>
                  <a:outerShdw blurRad="38100" dist="38100" dir="2700000" algn="tl">
                    <a:srgbClr val="000000">
                      <a:alpha val="43137"/>
                    </a:srgbClr>
                  </a:outerShdw>
                </a:effectLst>
                <a:latin typeface="Roboto"/>
              </a:rPr>
              <a:t>3. Cost build-up components</a:t>
            </a:r>
            <a:endParaRPr lang="en-AU" sz="2400" dirty="0">
              <a:solidFill>
                <a:srgbClr val="F5F5F5"/>
              </a:solidFill>
              <a:effectLst>
                <a:outerShdw blurRad="38100" dist="38100" dir="2700000" algn="tl">
                  <a:srgbClr val="000000">
                    <a:alpha val="43137"/>
                  </a:srgbClr>
                </a:outerShdw>
              </a:effectLst>
              <a:latin typeface="Roboto"/>
            </a:endParaRPr>
          </a:p>
        </p:txBody>
      </p:sp>
      <p:sp>
        <p:nvSpPr>
          <p:cNvPr id="18" name="Content Placeholder 3">
            <a:extLst>
              <a:ext uri="{FF2B5EF4-FFF2-40B4-BE49-F238E27FC236}">
                <a16:creationId xmlns:a16="http://schemas.microsoft.com/office/drawing/2014/main" id="{C2C6665B-C57A-4FBB-9747-557C2BAA92CD}"/>
              </a:ext>
            </a:extLst>
          </p:cNvPr>
          <p:cNvSpPr txBox="1">
            <a:spLocks/>
          </p:cNvSpPr>
          <p:nvPr/>
        </p:nvSpPr>
        <p:spPr>
          <a:xfrm>
            <a:off x="4154814" y="3969571"/>
            <a:ext cx="2474689" cy="5344210"/>
          </a:xfrm>
          <a:prstGeom prst="rect">
            <a:avLst/>
          </a:prstGeom>
        </p:spPr>
        <p:txBody>
          <a:bodyPr vert="horz" lIns="0" tIns="0" rIns="0" bIns="0" rtlCol="0">
            <a:normAutofit/>
          </a:bodyPr>
          <a:lstStyle>
            <a:lvl1pPr marL="0" indent="0" algn="l" defTabSz="685704" rtl="0" eaLnBrk="1" latinLnBrk="0" hangingPunct="1">
              <a:spcBef>
                <a:spcPts val="900"/>
              </a:spcBef>
              <a:buClr>
                <a:schemeClr val="tx1"/>
              </a:buClr>
              <a:buFont typeface="Arial" pitchFamily="34" charset="0"/>
              <a:buNone/>
              <a:defRPr sz="2250" kern="1200">
                <a:solidFill>
                  <a:srgbClr val="58595B"/>
                </a:solidFill>
                <a:latin typeface="+mn-lt"/>
                <a:ea typeface="+mn-ea"/>
                <a:cs typeface="+mn-cs"/>
              </a:defRPr>
            </a:lvl1pPr>
            <a:lvl2pPr marL="0" indent="0" algn="l" defTabSz="685704" rtl="0" eaLnBrk="1" latinLnBrk="0" hangingPunct="1">
              <a:spcBef>
                <a:spcPts val="225"/>
              </a:spcBef>
              <a:buClr>
                <a:schemeClr val="tx1"/>
              </a:buClr>
              <a:buFont typeface="Courier New" pitchFamily="49" charset="0"/>
              <a:buNone/>
              <a:defRPr sz="1800" kern="1200">
                <a:solidFill>
                  <a:srgbClr val="58595B"/>
                </a:solidFill>
                <a:latin typeface="+mn-lt"/>
                <a:ea typeface="+mn-ea"/>
                <a:cs typeface="+mn-cs"/>
              </a:defRPr>
            </a:lvl2pPr>
            <a:lvl3pPr marL="202472" indent="-202472" algn="l" defTabSz="685704" rtl="0" eaLnBrk="1" latinLnBrk="0" hangingPunct="1">
              <a:spcBef>
                <a:spcPts val="150"/>
              </a:spcBef>
              <a:buClr>
                <a:srgbClr val="58595B"/>
              </a:buClr>
              <a:buFont typeface="Arial" pitchFamily="34" charset="0"/>
              <a:buChar char="•"/>
              <a:defRPr sz="1800" kern="1200">
                <a:solidFill>
                  <a:srgbClr val="58595B"/>
                </a:solidFill>
                <a:latin typeface="+mn-lt"/>
                <a:ea typeface="+mn-ea"/>
                <a:cs typeface="+mn-cs"/>
              </a:defRPr>
            </a:lvl3pPr>
            <a:lvl4pPr marL="404944" indent="-202472" algn="l" defTabSz="685704" rtl="0" eaLnBrk="1" latinLnBrk="0" hangingPunct="1">
              <a:spcBef>
                <a:spcPts val="150"/>
              </a:spcBef>
              <a:buClr>
                <a:srgbClr val="58595B"/>
              </a:buClr>
              <a:buFont typeface="Arial Narrow" pitchFamily="34" charset="0"/>
              <a:buChar char="–"/>
              <a:defRPr sz="1800" kern="1200">
                <a:solidFill>
                  <a:srgbClr val="58595B"/>
                </a:solidFill>
                <a:latin typeface="+mn-lt"/>
                <a:ea typeface="+mn-ea"/>
                <a:cs typeface="+mn-cs"/>
              </a:defRPr>
            </a:lvl4pPr>
            <a:lvl5pPr marL="0" indent="0" algn="l" defTabSz="685704" rtl="0" eaLnBrk="1" latinLnBrk="0" hangingPunct="1">
              <a:spcBef>
                <a:spcPts val="225"/>
              </a:spcBef>
              <a:spcAft>
                <a:spcPts val="225"/>
              </a:spcAft>
              <a:buFont typeface="Arial" pitchFamily="34" charset="0"/>
              <a:buNone/>
              <a:defRPr sz="1050" kern="1200">
                <a:solidFill>
                  <a:srgbClr val="58595B"/>
                </a:solidFill>
                <a:latin typeface="+mn-lt"/>
                <a:ea typeface="+mn-ea"/>
                <a:cs typeface="+mn-cs"/>
              </a:defRPr>
            </a:lvl5pPr>
            <a:lvl6pPr marL="1885687"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40"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392"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243" indent="-171426" algn="l" defTabSz="685704"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lvl="2" indent="0">
              <a:buClr>
                <a:schemeClr val="bg1"/>
              </a:buClr>
              <a:buNone/>
            </a:pPr>
            <a:endParaRPr lang="en-AU" sz="1600" dirty="0">
              <a:solidFill>
                <a:schemeClr val="bg1"/>
              </a:solidFill>
              <a:latin typeface="Roboto"/>
            </a:endParaRPr>
          </a:p>
          <a:p>
            <a:pPr lvl="2">
              <a:buClr>
                <a:schemeClr val="bg1"/>
              </a:buClr>
            </a:pPr>
            <a:r>
              <a:rPr lang="en-AU" sz="1600" dirty="0">
                <a:solidFill>
                  <a:schemeClr val="bg1"/>
                </a:solidFill>
                <a:latin typeface="Roboto"/>
              </a:rPr>
              <a:t>Same approach as previous years due to </a:t>
            </a:r>
            <a:r>
              <a:rPr lang="en-US" sz="1600" dirty="0">
                <a:solidFill>
                  <a:schemeClr val="bg1"/>
                </a:solidFill>
                <a:latin typeface="Roboto"/>
              </a:rPr>
              <a:t>greater similarity between the existing and proposed underlying network tariffs</a:t>
            </a:r>
          </a:p>
          <a:p>
            <a:pPr lvl="2">
              <a:buClr>
                <a:schemeClr val="bg1"/>
              </a:buClr>
            </a:pPr>
            <a:endParaRPr lang="en-US" sz="1600" dirty="0">
              <a:solidFill>
                <a:schemeClr val="bg1"/>
              </a:solidFill>
              <a:latin typeface="Roboto"/>
            </a:endParaRPr>
          </a:p>
          <a:p>
            <a:pPr lvl="2">
              <a:buClr>
                <a:schemeClr val="bg1"/>
              </a:buClr>
            </a:pPr>
            <a:r>
              <a:rPr lang="en-AU" sz="1600" dirty="0">
                <a:solidFill>
                  <a:schemeClr val="bg1"/>
                </a:solidFill>
                <a:latin typeface="Roboto"/>
              </a:rPr>
              <a:t>2020–21 network component a pass-through of draft large customer network tariffs  (Ergon East zone, Transmission region 1)</a:t>
            </a:r>
          </a:p>
          <a:p>
            <a:pPr lvl="2">
              <a:buClr>
                <a:schemeClr val="bg1"/>
              </a:buClr>
            </a:pPr>
            <a:endParaRPr lang="en-US" sz="1600" dirty="0">
              <a:solidFill>
                <a:schemeClr val="bg1"/>
              </a:solidFill>
              <a:latin typeface="Roboto"/>
            </a:endParaRPr>
          </a:p>
          <a:p>
            <a:pPr lvl="2">
              <a:buClr>
                <a:schemeClr val="bg1"/>
              </a:buClr>
            </a:pPr>
            <a:r>
              <a:rPr lang="en-US" sz="1600" dirty="0">
                <a:solidFill>
                  <a:schemeClr val="bg1"/>
                </a:solidFill>
                <a:latin typeface="Roboto"/>
              </a:rPr>
              <a:t>Under this approach, network costs are reducing overall </a:t>
            </a:r>
          </a:p>
          <a:p>
            <a:pPr lvl="2">
              <a:buClr>
                <a:schemeClr val="bg1"/>
              </a:buClr>
            </a:pPr>
            <a:endParaRPr lang="en-US" sz="1600" dirty="0">
              <a:solidFill>
                <a:schemeClr val="bg1"/>
              </a:solidFill>
              <a:latin typeface="Roboto"/>
            </a:endParaRPr>
          </a:p>
          <a:p>
            <a:pPr marL="0" lvl="2" indent="0">
              <a:buClr>
                <a:schemeClr val="bg1"/>
              </a:buClr>
              <a:buNone/>
            </a:pPr>
            <a:endParaRPr lang="en-AU" dirty="0">
              <a:solidFill>
                <a:schemeClr val="bg1"/>
              </a:solidFill>
              <a:latin typeface="Roboto"/>
            </a:endParaRPr>
          </a:p>
        </p:txBody>
      </p:sp>
    </p:spTree>
    <p:extLst>
      <p:ext uri="{BB962C8B-B14F-4D97-AF65-F5344CB8AC3E}">
        <p14:creationId xmlns:p14="http://schemas.microsoft.com/office/powerpoint/2010/main" val="2953011222"/>
      </p:ext>
    </p:extLst>
  </p:cSld>
  <p:clrMapOvr>
    <a:masterClrMapping/>
  </p:clrMapOvr>
</p:sld>
</file>

<file path=ppt/theme/theme1.xml><?xml version="1.0" encoding="utf-8"?>
<a:theme xmlns:a="http://schemas.openxmlformats.org/drawingml/2006/main" name="Office Theme">
  <a:themeElements>
    <a:clrScheme name="Custom 1">
      <a:dk1>
        <a:srgbClr val="595A5C"/>
      </a:dk1>
      <a:lt1>
        <a:sysClr val="window" lastClr="FFFFFF"/>
      </a:lt1>
      <a:dk2>
        <a:srgbClr val="808285"/>
      </a:dk2>
      <a:lt2>
        <a:srgbClr val="D8D8D8"/>
      </a:lt2>
      <a:accent1>
        <a:srgbClr val="00A1E4"/>
      </a:accent1>
      <a:accent2>
        <a:srgbClr val="B69A51"/>
      </a:accent2>
      <a:accent3>
        <a:srgbClr val="0070C0"/>
      </a:accent3>
      <a:accent4>
        <a:srgbClr val="92D050"/>
      </a:accent4>
      <a:accent5>
        <a:srgbClr val="F8D21C"/>
      </a:accent5>
      <a:accent6>
        <a:srgbClr val="027E4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6578</TotalTime>
  <Words>1737</Words>
  <Application>Microsoft Office PowerPoint</Application>
  <PresentationFormat>A4 Paper (210x297 mm)</PresentationFormat>
  <Paragraphs>289</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Narrow</vt:lpstr>
      <vt:lpstr>Calibri</vt:lpstr>
      <vt:lpstr>Courier New</vt:lpstr>
      <vt:lpstr>Roboto</vt:lpstr>
      <vt:lpstr>Wingdings</vt:lpstr>
      <vt:lpstr>Office Theme</vt:lpstr>
      <vt:lpstr>Regulated retail electricity prices for 2020–21  </vt:lpstr>
      <vt:lpstr>The QCA’s official spokesperson is Professor Flavio Menezes. Any information provided by QCA staff is done so in good faith that they will not be publicly quoted. If you are seeking public comment you must contact the QCA on 07 3222 0555.</vt:lpstr>
      <vt:lpstr>PowerPoint Presentation</vt:lpstr>
      <vt:lpstr>Small customer flat rate tariff prices have reduced</vt:lpstr>
      <vt:lpstr>Small customer controlled load tariff prices have reduced</vt:lpstr>
      <vt:lpstr>Large customer tariff prices have reduced</vt:lpstr>
      <vt:lpstr>2. Indicative bill impacts—obsolete tariffs</vt:lpstr>
      <vt:lpstr>3. Cost build-up components</vt:lpstr>
      <vt:lpstr>3. Cost build-up components</vt:lpstr>
      <vt:lpstr>3. Cost build-up components</vt:lpstr>
      <vt:lpstr>3. Cost build-up components</vt:lpstr>
      <vt:lpstr>3. Cost build-up components</vt:lpstr>
      <vt:lpstr>4. Question and answer session</vt:lpstr>
    </vt:vector>
  </TitlesOfParts>
  <Company>QCA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Regulated retail electricity prices for 2020-21</dc:title>
  <dc:creator>Karan Bhogale</dc:creator>
  <cp:lastModifiedBy>TG25Feb</cp:lastModifiedBy>
  <cp:revision>598</cp:revision>
  <cp:lastPrinted>2020-04-22T03:23:20Z</cp:lastPrinted>
  <dcterms:created xsi:type="dcterms:W3CDTF">2019-10-14T23:36:51Z</dcterms:created>
  <dcterms:modified xsi:type="dcterms:W3CDTF">2020-05-20T07:29:36Z</dcterms:modified>
</cp:coreProperties>
</file>